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320" r:id="rId3"/>
    <p:sldId id="322" r:id="rId4"/>
    <p:sldId id="324" r:id="rId5"/>
    <p:sldId id="325" r:id="rId6"/>
    <p:sldId id="359" r:id="rId7"/>
    <p:sldId id="360" r:id="rId8"/>
    <p:sldId id="326" r:id="rId9"/>
    <p:sldId id="328" r:id="rId10"/>
    <p:sldId id="329" r:id="rId11"/>
    <p:sldId id="330" r:id="rId12"/>
    <p:sldId id="331" r:id="rId13"/>
    <p:sldId id="334" r:id="rId14"/>
    <p:sldId id="332" r:id="rId15"/>
    <p:sldId id="345" r:id="rId16"/>
    <p:sldId id="358" r:id="rId17"/>
    <p:sldId id="336" r:id="rId18"/>
    <p:sldId id="338" r:id="rId19"/>
    <p:sldId id="335" r:id="rId20"/>
    <p:sldId id="333" r:id="rId21"/>
    <p:sldId id="337" r:id="rId22"/>
    <p:sldId id="339" r:id="rId23"/>
    <p:sldId id="348" r:id="rId24"/>
    <p:sldId id="343" r:id="rId25"/>
    <p:sldId id="344" r:id="rId26"/>
    <p:sldId id="350" r:id="rId27"/>
    <p:sldId id="353" r:id="rId28"/>
    <p:sldId id="354" r:id="rId29"/>
    <p:sldId id="355" r:id="rId30"/>
    <p:sldId id="342" r:id="rId31"/>
  </p:sldIdLst>
  <p:sldSz cx="12192000" cy="6858000"/>
  <p:notesSz cx="7102475" cy="11217275"/>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84"/>
      </p:cViewPr>
      <p:guideLst>
        <p:guide orient="horz" pos="2160"/>
        <p:guide pos="3840"/>
      </p:guideLst>
    </p:cSldViewPr>
  </p:slideViewPr>
  <p:notesTextViewPr>
    <p:cViewPr>
      <p:scale>
        <a:sx n="3" d="2"/>
        <a:sy n="3" d="2"/>
      </p:scale>
      <p:origin x="0" y="0"/>
    </p:cViewPr>
  </p:notesTextViewPr>
  <p:sorterViewPr>
    <p:cViewPr>
      <p:scale>
        <a:sx n="80" d="100"/>
        <a:sy n="80" d="100"/>
      </p:scale>
      <p:origin x="0" y="-13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ata10.xml.rels><?xml version="1.0" encoding="UTF-8" standalone="yes"?>
<Relationships xmlns="http://schemas.openxmlformats.org/package/2006/relationships"><Relationship Id="rId1" Type="http://schemas.openxmlformats.org/officeDocument/2006/relationships/image" Target="../media/image21.jpg"/></Relationships>
</file>

<file path=ppt/diagrams/_rels/data11.xml.rels><?xml version="1.0" encoding="UTF-8" standalone="yes"?>
<Relationships xmlns="http://schemas.openxmlformats.org/package/2006/relationships"><Relationship Id="rId1" Type="http://schemas.openxmlformats.org/officeDocument/2006/relationships/image" Target="../media/image22.jpg"/></Relationships>
</file>

<file path=ppt/diagrams/_rels/data12.xml.rels><?xml version="1.0" encoding="UTF-8" standalone="yes"?>
<Relationships xmlns="http://schemas.openxmlformats.org/package/2006/relationships"><Relationship Id="rId1" Type="http://schemas.openxmlformats.org/officeDocument/2006/relationships/image" Target="../media/image23.jpeg"/></Relationships>
</file>

<file path=ppt/diagrams/_rels/data13.xml.rels><?xml version="1.0" encoding="UTF-8" standalone="yes"?>
<Relationships xmlns="http://schemas.openxmlformats.org/package/2006/relationships"><Relationship Id="rId1" Type="http://schemas.openxmlformats.org/officeDocument/2006/relationships/image" Target="../media/image24.jpg"/></Relationships>
</file>

<file path=ppt/diagrams/_rels/data14.xml.rels><?xml version="1.0" encoding="UTF-8" standalone="yes"?>
<Relationships xmlns="http://schemas.openxmlformats.org/package/2006/relationships"><Relationship Id="rId1" Type="http://schemas.openxmlformats.org/officeDocument/2006/relationships/image" Target="../media/image25.jpg"/></Relationships>
</file>

<file path=ppt/diagrams/_rels/data15.xml.rels><?xml version="1.0" encoding="UTF-8" standalone="yes"?>
<Relationships xmlns="http://schemas.openxmlformats.org/package/2006/relationships"><Relationship Id="rId1" Type="http://schemas.openxmlformats.org/officeDocument/2006/relationships/image" Target="../media/image26.jpg"/></Relationships>
</file>

<file path=ppt/diagrams/_rels/data16.xml.rels><?xml version="1.0" encoding="UTF-8" standalone="yes"?>
<Relationships xmlns="http://schemas.openxmlformats.org/package/2006/relationships"><Relationship Id="rId1" Type="http://schemas.openxmlformats.org/officeDocument/2006/relationships/image" Target="../media/image27.jpg"/></Relationships>
</file>

<file path=ppt/diagrams/_rels/data17.xml.rels><?xml version="1.0" encoding="UTF-8" standalone="yes"?>
<Relationships xmlns="http://schemas.openxmlformats.org/package/2006/relationships"><Relationship Id="rId1" Type="http://schemas.openxmlformats.org/officeDocument/2006/relationships/image" Target="../media/image28.jpg"/></Relationships>
</file>

<file path=ppt/diagrams/_rels/data18.xml.rels><?xml version="1.0" encoding="UTF-8" standalone="yes"?>
<Relationships xmlns="http://schemas.openxmlformats.org/package/2006/relationships"><Relationship Id="rId1" Type="http://schemas.openxmlformats.org/officeDocument/2006/relationships/image" Target="../media/image29.jpg"/></Relationships>
</file>

<file path=ppt/diagrams/_rels/data19.xml.rels><?xml version="1.0" encoding="UTF-8" standalone="yes"?>
<Relationships xmlns="http://schemas.openxmlformats.org/package/2006/relationships"><Relationship Id="rId1" Type="http://schemas.openxmlformats.org/officeDocument/2006/relationships/image" Target="../media/image30.jpg"/></Relationships>
</file>

<file path=ppt/diagrams/_rels/data2.xml.rels><?xml version="1.0" encoding="UTF-8" standalone="yes"?>
<Relationships xmlns="http://schemas.openxmlformats.org/package/2006/relationships"><Relationship Id="rId1" Type="http://schemas.openxmlformats.org/officeDocument/2006/relationships/image" Target="../media/image13.jpeg"/></Relationships>
</file>

<file path=ppt/diagrams/_rels/data20.xml.rels><?xml version="1.0" encoding="UTF-8" standalone="yes"?>
<Relationships xmlns="http://schemas.openxmlformats.org/package/2006/relationships"><Relationship Id="rId1" Type="http://schemas.openxmlformats.org/officeDocument/2006/relationships/image" Target="../media/image31.jpeg"/></Relationships>
</file>

<file path=ppt/diagrams/_rels/data21.xml.rels><?xml version="1.0" encoding="UTF-8" standalone="yes"?>
<Relationships xmlns="http://schemas.openxmlformats.org/package/2006/relationships"><Relationship Id="rId1" Type="http://schemas.openxmlformats.org/officeDocument/2006/relationships/image" Target="../media/image32.jpeg"/></Relationships>
</file>

<file path=ppt/diagrams/_rels/data22.xml.rels><?xml version="1.0" encoding="UTF-8" standalone="yes"?>
<Relationships xmlns="http://schemas.openxmlformats.org/package/2006/relationships"><Relationship Id="rId1" Type="http://schemas.openxmlformats.org/officeDocument/2006/relationships/image" Target="../media/image33.jpeg"/></Relationships>
</file>

<file path=ppt/diagrams/_rels/data23.xml.rels><?xml version="1.0" encoding="UTF-8" standalone="yes"?>
<Relationships xmlns="http://schemas.openxmlformats.org/package/2006/relationships"><Relationship Id="rId1" Type="http://schemas.openxmlformats.org/officeDocument/2006/relationships/image" Target="../media/image34.jpg"/></Relationships>
</file>

<file path=ppt/diagrams/_rels/data24.xml.rels><?xml version="1.0" encoding="UTF-8" standalone="yes"?>
<Relationships xmlns="http://schemas.openxmlformats.org/package/2006/relationships"><Relationship Id="rId1" Type="http://schemas.openxmlformats.org/officeDocument/2006/relationships/image" Target="../media/image35.jpg"/></Relationships>
</file>

<file path=ppt/diagrams/_rels/data25.xml.rels><?xml version="1.0" encoding="UTF-8" standalone="yes"?>
<Relationships xmlns="http://schemas.openxmlformats.org/package/2006/relationships"><Relationship Id="rId1" Type="http://schemas.openxmlformats.org/officeDocument/2006/relationships/image" Target="../media/image36.jpg"/></Relationships>
</file>

<file path=ppt/diagrams/_rels/data26.xml.rels><?xml version="1.0" encoding="UTF-8" standalone="yes"?>
<Relationships xmlns="http://schemas.openxmlformats.org/package/2006/relationships"><Relationship Id="rId1" Type="http://schemas.openxmlformats.org/officeDocument/2006/relationships/image" Target="../media/image37.jpg"/></Relationships>
</file>

<file path=ppt/diagrams/_rels/data27.xml.rels><?xml version="1.0" encoding="UTF-8" standalone="yes"?>
<Relationships xmlns="http://schemas.openxmlformats.org/package/2006/relationships"><Relationship Id="rId1" Type="http://schemas.openxmlformats.org/officeDocument/2006/relationships/image" Target="../media/image38.jpg"/></Relationships>
</file>

<file path=ppt/diagrams/_rels/data28.xml.rels><?xml version="1.0" encoding="UTF-8" standalone="yes"?>
<Relationships xmlns="http://schemas.openxmlformats.org/package/2006/relationships"><Relationship Id="rId1" Type="http://schemas.openxmlformats.org/officeDocument/2006/relationships/image" Target="../media/image39.jpg"/></Relationships>
</file>

<file path=ppt/diagrams/_rels/data29.xml.rels><?xml version="1.0" encoding="UTF-8" standalone="yes"?>
<Relationships xmlns="http://schemas.openxmlformats.org/package/2006/relationships"><Relationship Id="rId1" Type="http://schemas.openxmlformats.org/officeDocument/2006/relationships/image" Target="../media/image40.jpg"/></Relationships>
</file>

<file path=ppt/diagrams/_rels/data3.xml.rels><?xml version="1.0" encoding="UTF-8" standalone="yes"?>
<Relationships xmlns="http://schemas.openxmlformats.org/package/2006/relationships"><Relationship Id="rId1" Type="http://schemas.openxmlformats.org/officeDocument/2006/relationships/image" Target="../media/image14.jpg"/></Relationships>
</file>

<file path=ppt/diagrams/_rels/data30.xml.rels><?xml version="1.0" encoding="UTF-8" standalone="yes"?>
<Relationships xmlns="http://schemas.openxmlformats.org/package/2006/relationships"><Relationship Id="rId1" Type="http://schemas.openxmlformats.org/officeDocument/2006/relationships/image" Target="../media/image41.jpg"/></Relationships>
</file>

<file path=ppt/diagrams/_rels/data31.xml.rels><?xml version="1.0" encoding="UTF-8" standalone="yes"?>
<Relationships xmlns="http://schemas.openxmlformats.org/package/2006/relationships"><Relationship Id="rId1" Type="http://schemas.openxmlformats.org/officeDocument/2006/relationships/image" Target="../media/image42.jpg"/></Relationships>
</file>

<file path=ppt/diagrams/_rels/data32.xml.rels><?xml version="1.0" encoding="UTF-8" standalone="yes"?>
<Relationships xmlns="http://schemas.openxmlformats.org/package/2006/relationships"><Relationship Id="rId1" Type="http://schemas.openxmlformats.org/officeDocument/2006/relationships/image" Target="../media/image43.jpg"/></Relationships>
</file>

<file path=ppt/diagrams/_rels/data33.xml.rels><?xml version="1.0" encoding="UTF-8" standalone="yes"?>
<Relationships xmlns="http://schemas.openxmlformats.org/package/2006/relationships"><Relationship Id="rId1" Type="http://schemas.openxmlformats.org/officeDocument/2006/relationships/image" Target="../media/image44.jpg"/></Relationships>
</file>

<file path=ppt/diagrams/_rels/data34.xml.rels><?xml version="1.0" encoding="UTF-8" standalone="yes"?>
<Relationships xmlns="http://schemas.openxmlformats.org/package/2006/relationships"><Relationship Id="rId1" Type="http://schemas.openxmlformats.org/officeDocument/2006/relationships/image" Target="../media/image45.jpg"/></Relationships>
</file>

<file path=ppt/diagrams/_rels/data35.xml.rels><?xml version="1.0" encoding="UTF-8" standalone="yes"?>
<Relationships xmlns="http://schemas.openxmlformats.org/package/2006/relationships"><Relationship Id="rId1" Type="http://schemas.openxmlformats.org/officeDocument/2006/relationships/image" Target="../media/image46.jpg"/></Relationships>
</file>

<file path=ppt/diagrams/_rels/data36.xml.rels><?xml version="1.0" encoding="UTF-8" standalone="yes"?>
<Relationships xmlns="http://schemas.openxmlformats.org/package/2006/relationships"><Relationship Id="rId1" Type="http://schemas.openxmlformats.org/officeDocument/2006/relationships/image" Target="../media/image47.jpg"/></Relationships>
</file>

<file path=ppt/diagrams/_rels/data37.xml.rels><?xml version="1.0" encoding="UTF-8" standalone="yes"?>
<Relationships xmlns="http://schemas.openxmlformats.org/package/2006/relationships"><Relationship Id="rId1" Type="http://schemas.openxmlformats.org/officeDocument/2006/relationships/image" Target="../media/image48.jpg"/></Relationships>
</file>

<file path=ppt/diagrams/_rels/data38.xml.rels><?xml version="1.0" encoding="UTF-8" standalone="yes"?>
<Relationships xmlns="http://schemas.openxmlformats.org/package/2006/relationships"><Relationship Id="rId1" Type="http://schemas.openxmlformats.org/officeDocument/2006/relationships/image" Target="../media/image49.jpg"/></Relationships>
</file>

<file path=ppt/diagrams/_rels/data39.xml.rels><?xml version="1.0" encoding="UTF-8" standalone="yes"?>
<Relationships xmlns="http://schemas.openxmlformats.org/package/2006/relationships"><Relationship Id="rId1" Type="http://schemas.openxmlformats.org/officeDocument/2006/relationships/image" Target="../media/image50.jpg"/></Relationships>
</file>

<file path=ppt/diagrams/_rels/data4.xml.rels><?xml version="1.0" encoding="UTF-8" standalone="yes"?>
<Relationships xmlns="http://schemas.openxmlformats.org/package/2006/relationships"><Relationship Id="rId1" Type="http://schemas.openxmlformats.org/officeDocument/2006/relationships/image" Target="../media/image15.jpg"/></Relationships>
</file>

<file path=ppt/diagrams/_rels/data40.xml.rels><?xml version="1.0" encoding="UTF-8" standalone="yes"?>
<Relationships xmlns="http://schemas.openxmlformats.org/package/2006/relationships"><Relationship Id="rId1" Type="http://schemas.openxmlformats.org/officeDocument/2006/relationships/image" Target="../media/image51.jpg"/></Relationships>
</file>

<file path=ppt/diagrams/_rels/data41.xml.rels><?xml version="1.0" encoding="UTF-8" standalone="yes"?>
<Relationships xmlns="http://schemas.openxmlformats.org/package/2006/relationships"><Relationship Id="rId1" Type="http://schemas.openxmlformats.org/officeDocument/2006/relationships/image" Target="../media/image52.jpg"/></Relationships>
</file>

<file path=ppt/diagrams/_rels/data42.xml.rels><?xml version="1.0" encoding="UTF-8" standalone="yes"?>
<Relationships xmlns="http://schemas.openxmlformats.org/package/2006/relationships"><Relationship Id="rId1" Type="http://schemas.openxmlformats.org/officeDocument/2006/relationships/image" Target="../media/image53.jpg"/></Relationships>
</file>

<file path=ppt/diagrams/_rels/data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g"/></Relationships>
</file>

<file path=ppt/diagrams/_rels/data5.xml.rels><?xml version="1.0" encoding="UTF-8" standalone="yes"?>
<Relationships xmlns="http://schemas.openxmlformats.org/package/2006/relationships"><Relationship Id="rId1" Type="http://schemas.openxmlformats.org/officeDocument/2006/relationships/image" Target="../media/image16.jpg"/></Relationships>
</file>

<file path=ppt/diagrams/_rels/data6.xml.rels><?xml version="1.0" encoding="UTF-8" standalone="yes"?>
<Relationships xmlns="http://schemas.openxmlformats.org/package/2006/relationships"><Relationship Id="rId1" Type="http://schemas.openxmlformats.org/officeDocument/2006/relationships/image" Target="../media/image17.jpg"/></Relationships>
</file>

<file path=ppt/diagrams/_rels/data7.xml.rels><?xml version="1.0" encoding="UTF-8" standalone="yes"?>
<Relationships xmlns="http://schemas.openxmlformats.org/package/2006/relationships"><Relationship Id="rId1" Type="http://schemas.openxmlformats.org/officeDocument/2006/relationships/image" Target="../media/image18.jpeg"/></Relationships>
</file>

<file path=ppt/diagrams/_rels/data8.xml.rels><?xml version="1.0" encoding="UTF-8" standalone="yes"?>
<Relationships xmlns="http://schemas.openxmlformats.org/package/2006/relationships"><Relationship Id="rId1" Type="http://schemas.openxmlformats.org/officeDocument/2006/relationships/image" Target="../media/image19.jpeg"/></Relationships>
</file>

<file path=ppt/diagrams/_rels/data9.xml.rels><?xml version="1.0" encoding="UTF-8" standalone="yes"?>
<Relationships xmlns="http://schemas.openxmlformats.org/package/2006/relationships"><Relationship Id="rId1" Type="http://schemas.openxmlformats.org/officeDocument/2006/relationships/image" Target="../media/image2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21.jpg"/></Relationships>
</file>

<file path=ppt/diagrams/_rels/drawing11.xml.rels><?xml version="1.0" encoding="UTF-8" standalone="yes"?>
<Relationships xmlns="http://schemas.openxmlformats.org/package/2006/relationships"><Relationship Id="rId1" Type="http://schemas.openxmlformats.org/officeDocument/2006/relationships/image" Target="../media/image22.jpg"/></Relationships>
</file>

<file path=ppt/diagrams/_rels/drawing12.xml.rels><?xml version="1.0" encoding="UTF-8" standalone="yes"?>
<Relationships xmlns="http://schemas.openxmlformats.org/package/2006/relationships"><Relationship Id="rId1" Type="http://schemas.openxmlformats.org/officeDocument/2006/relationships/image" Target="../media/image23.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24.jpg"/></Relationships>
</file>

<file path=ppt/diagrams/_rels/drawing14.xml.rels><?xml version="1.0" encoding="UTF-8" standalone="yes"?>
<Relationships xmlns="http://schemas.openxmlformats.org/package/2006/relationships"><Relationship Id="rId1" Type="http://schemas.openxmlformats.org/officeDocument/2006/relationships/image" Target="../media/image25.jpg"/></Relationships>
</file>

<file path=ppt/diagrams/_rels/drawing15.xml.rels><?xml version="1.0" encoding="UTF-8" standalone="yes"?>
<Relationships xmlns="http://schemas.openxmlformats.org/package/2006/relationships"><Relationship Id="rId1" Type="http://schemas.openxmlformats.org/officeDocument/2006/relationships/image" Target="../media/image26.jpg"/></Relationships>
</file>

<file path=ppt/diagrams/_rels/drawing16.xml.rels><?xml version="1.0" encoding="UTF-8" standalone="yes"?>
<Relationships xmlns="http://schemas.openxmlformats.org/package/2006/relationships"><Relationship Id="rId1" Type="http://schemas.openxmlformats.org/officeDocument/2006/relationships/image" Target="../media/image27.jpg"/></Relationships>
</file>

<file path=ppt/diagrams/_rels/drawing17.xml.rels><?xml version="1.0" encoding="UTF-8" standalone="yes"?>
<Relationships xmlns="http://schemas.openxmlformats.org/package/2006/relationships"><Relationship Id="rId1" Type="http://schemas.openxmlformats.org/officeDocument/2006/relationships/image" Target="../media/image28.jpg"/></Relationships>
</file>

<file path=ppt/diagrams/_rels/drawing18.xml.rels><?xml version="1.0" encoding="UTF-8" standalone="yes"?>
<Relationships xmlns="http://schemas.openxmlformats.org/package/2006/relationships"><Relationship Id="rId1" Type="http://schemas.openxmlformats.org/officeDocument/2006/relationships/image" Target="../media/image29.jpg"/></Relationships>
</file>

<file path=ppt/diagrams/_rels/drawing19.xml.rels><?xml version="1.0" encoding="UTF-8" standalone="yes"?>
<Relationships xmlns="http://schemas.openxmlformats.org/package/2006/relationships"><Relationship Id="rId1" Type="http://schemas.openxmlformats.org/officeDocument/2006/relationships/image" Target="../media/image30.jpg"/></Relationships>
</file>

<file path=ppt/diagrams/_rels/drawing2.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31.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22.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23.xml.rels><?xml version="1.0" encoding="UTF-8" standalone="yes"?>
<Relationships xmlns="http://schemas.openxmlformats.org/package/2006/relationships"><Relationship Id="rId1" Type="http://schemas.openxmlformats.org/officeDocument/2006/relationships/image" Target="../media/image34.jpg"/></Relationships>
</file>

<file path=ppt/diagrams/_rels/drawing24.xml.rels><?xml version="1.0" encoding="UTF-8" standalone="yes"?>
<Relationships xmlns="http://schemas.openxmlformats.org/package/2006/relationships"><Relationship Id="rId1" Type="http://schemas.openxmlformats.org/officeDocument/2006/relationships/image" Target="../media/image35.jpg"/></Relationships>
</file>

<file path=ppt/diagrams/_rels/drawing25.xml.rels><?xml version="1.0" encoding="UTF-8" standalone="yes"?>
<Relationships xmlns="http://schemas.openxmlformats.org/package/2006/relationships"><Relationship Id="rId1" Type="http://schemas.openxmlformats.org/officeDocument/2006/relationships/image" Target="../media/image36.jpg"/></Relationships>
</file>

<file path=ppt/diagrams/_rels/drawing26.xml.rels><?xml version="1.0" encoding="UTF-8" standalone="yes"?>
<Relationships xmlns="http://schemas.openxmlformats.org/package/2006/relationships"><Relationship Id="rId1" Type="http://schemas.openxmlformats.org/officeDocument/2006/relationships/image" Target="../media/image37.jpg"/></Relationships>
</file>

<file path=ppt/diagrams/_rels/drawing27.xml.rels><?xml version="1.0" encoding="UTF-8" standalone="yes"?>
<Relationships xmlns="http://schemas.openxmlformats.org/package/2006/relationships"><Relationship Id="rId1" Type="http://schemas.openxmlformats.org/officeDocument/2006/relationships/image" Target="../media/image38.jpg"/></Relationships>
</file>

<file path=ppt/diagrams/_rels/drawing28.xml.rels><?xml version="1.0" encoding="UTF-8" standalone="yes"?>
<Relationships xmlns="http://schemas.openxmlformats.org/package/2006/relationships"><Relationship Id="rId1" Type="http://schemas.openxmlformats.org/officeDocument/2006/relationships/image" Target="../media/image39.jpg"/></Relationships>
</file>

<file path=ppt/diagrams/_rels/drawing29.xml.rels><?xml version="1.0" encoding="UTF-8" standalone="yes"?>
<Relationships xmlns="http://schemas.openxmlformats.org/package/2006/relationships"><Relationship Id="rId1" Type="http://schemas.openxmlformats.org/officeDocument/2006/relationships/image" Target="../media/image40.jpg"/></Relationships>
</file>

<file path=ppt/diagrams/_rels/drawing3.xml.rels><?xml version="1.0" encoding="UTF-8" standalone="yes"?>
<Relationships xmlns="http://schemas.openxmlformats.org/package/2006/relationships"><Relationship Id="rId1" Type="http://schemas.openxmlformats.org/officeDocument/2006/relationships/image" Target="../media/image14.jpg"/></Relationships>
</file>

<file path=ppt/diagrams/_rels/drawing30.xml.rels><?xml version="1.0" encoding="UTF-8" standalone="yes"?>
<Relationships xmlns="http://schemas.openxmlformats.org/package/2006/relationships"><Relationship Id="rId1" Type="http://schemas.openxmlformats.org/officeDocument/2006/relationships/image" Target="../media/image41.jpg"/></Relationships>
</file>

<file path=ppt/diagrams/_rels/drawing31.xml.rels><?xml version="1.0" encoding="UTF-8" standalone="yes"?>
<Relationships xmlns="http://schemas.openxmlformats.org/package/2006/relationships"><Relationship Id="rId1" Type="http://schemas.openxmlformats.org/officeDocument/2006/relationships/image" Target="../media/image42.jpg"/></Relationships>
</file>

<file path=ppt/diagrams/_rels/drawing32.xml.rels><?xml version="1.0" encoding="UTF-8" standalone="yes"?>
<Relationships xmlns="http://schemas.openxmlformats.org/package/2006/relationships"><Relationship Id="rId1" Type="http://schemas.openxmlformats.org/officeDocument/2006/relationships/image" Target="../media/image43.jpg"/></Relationships>
</file>

<file path=ppt/diagrams/_rels/drawing33.xml.rels><?xml version="1.0" encoding="UTF-8" standalone="yes"?>
<Relationships xmlns="http://schemas.openxmlformats.org/package/2006/relationships"><Relationship Id="rId1" Type="http://schemas.openxmlformats.org/officeDocument/2006/relationships/image" Target="../media/image44.jpg"/></Relationships>
</file>

<file path=ppt/diagrams/_rels/drawing34.xml.rels><?xml version="1.0" encoding="UTF-8" standalone="yes"?>
<Relationships xmlns="http://schemas.openxmlformats.org/package/2006/relationships"><Relationship Id="rId1" Type="http://schemas.openxmlformats.org/officeDocument/2006/relationships/image" Target="../media/image45.jpg"/></Relationships>
</file>

<file path=ppt/diagrams/_rels/drawing35.xml.rels><?xml version="1.0" encoding="UTF-8" standalone="yes"?>
<Relationships xmlns="http://schemas.openxmlformats.org/package/2006/relationships"><Relationship Id="rId1" Type="http://schemas.openxmlformats.org/officeDocument/2006/relationships/image" Target="../media/image46.jpg"/></Relationships>
</file>

<file path=ppt/diagrams/_rels/drawing36.xml.rels><?xml version="1.0" encoding="UTF-8" standalone="yes"?>
<Relationships xmlns="http://schemas.openxmlformats.org/package/2006/relationships"><Relationship Id="rId1" Type="http://schemas.openxmlformats.org/officeDocument/2006/relationships/image" Target="../media/image47.jpg"/></Relationships>
</file>

<file path=ppt/diagrams/_rels/drawing37.xml.rels><?xml version="1.0" encoding="UTF-8" standalone="yes"?>
<Relationships xmlns="http://schemas.openxmlformats.org/package/2006/relationships"><Relationship Id="rId1" Type="http://schemas.openxmlformats.org/officeDocument/2006/relationships/image" Target="../media/image48.jpg"/></Relationships>
</file>

<file path=ppt/diagrams/_rels/drawing38.xml.rels><?xml version="1.0" encoding="UTF-8" standalone="yes"?>
<Relationships xmlns="http://schemas.openxmlformats.org/package/2006/relationships"><Relationship Id="rId1" Type="http://schemas.openxmlformats.org/officeDocument/2006/relationships/image" Target="../media/image49.jpg"/></Relationships>
</file>

<file path=ppt/diagrams/_rels/drawing39.xml.rels><?xml version="1.0" encoding="UTF-8" standalone="yes"?>
<Relationships xmlns="http://schemas.openxmlformats.org/package/2006/relationships"><Relationship Id="rId1" Type="http://schemas.openxmlformats.org/officeDocument/2006/relationships/image" Target="../media/image50.jpg"/></Relationships>
</file>

<file path=ppt/diagrams/_rels/drawing4.xml.rels><?xml version="1.0" encoding="UTF-8" standalone="yes"?>
<Relationships xmlns="http://schemas.openxmlformats.org/package/2006/relationships"><Relationship Id="rId1" Type="http://schemas.openxmlformats.org/officeDocument/2006/relationships/image" Target="../media/image15.jpg"/></Relationships>
</file>

<file path=ppt/diagrams/_rels/drawing40.xml.rels><?xml version="1.0" encoding="UTF-8" standalone="yes"?>
<Relationships xmlns="http://schemas.openxmlformats.org/package/2006/relationships"><Relationship Id="rId1" Type="http://schemas.openxmlformats.org/officeDocument/2006/relationships/image" Target="../media/image51.jpg"/></Relationships>
</file>

<file path=ppt/diagrams/_rels/drawing41.xml.rels><?xml version="1.0" encoding="UTF-8" standalone="yes"?>
<Relationships xmlns="http://schemas.openxmlformats.org/package/2006/relationships"><Relationship Id="rId1" Type="http://schemas.openxmlformats.org/officeDocument/2006/relationships/image" Target="../media/image52.jpg"/></Relationships>
</file>

<file path=ppt/diagrams/_rels/drawing42.xml.rels><?xml version="1.0" encoding="UTF-8" standalone="yes"?>
<Relationships xmlns="http://schemas.openxmlformats.org/package/2006/relationships"><Relationship Id="rId1" Type="http://schemas.openxmlformats.org/officeDocument/2006/relationships/image" Target="../media/image53.jpg"/></Relationships>
</file>

<file path=ppt/diagrams/_rels/drawing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g"/></Relationships>
</file>

<file path=ppt/diagrams/_rels/drawing5.xml.rels><?xml version="1.0" encoding="UTF-8" standalone="yes"?>
<Relationships xmlns="http://schemas.openxmlformats.org/package/2006/relationships"><Relationship Id="rId1" Type="http://schemas.openxmlformats.org/officeDocument/2006/relationships/image" Target="../media/image16.jpg"/></Relationships>
</file>

<file path=ppt/diagrams/_rels/drawing6.xml.rels><?xml version="1.0" encoding="UTF-8" standalone="yes"?>
<Relationships xmlns="http://schemas.openxmlformats.org/package/2006/relationships"><Relationship Id="rId1" Type="http://schemas.openxmlformats.org/officeDocument/2006/relationships/image" Target="../media/image17.jpg"/></Relationships>
</file>

<file path=ppt/diagrams/_rels/drawing7.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7C2F62-630D-4FA1-9382-E660340A359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BC076894-6901-453B-9640-2C0369D6DB44}">
      <dgm:prSet custT="1"/>
      <dgm:spPr/>
      <dgm:t>
        <a:bodyPr/>
        <a:lstStyle/>
        <a:p>
          <a:pPr algn="just" rtl="0"/>
          <a:r>
            <a:rPr lang="es-CL" sz="1600" b="1" dirty="0" smtClean="0"/>
            <a:t>569</a:t>
          </a:r>
          <a:r>
            <a:rPr lang="es-CL" sz="1800" dirty="0" smtClean="0"/>
            <a:t> </a:t>
          </a:r>
          <a:r>
            <a:rPr lang="es-CL" sz="1400" dirty="0" smtClean="0"/>
            <a:t>kilómetros de caminos rurales en la región.</a:t>
          </a:r>
        </a:p>
        <a:p>
          <a:pPr algn="just" rtl="0"/>
          <a:r>
            <a:rPr lang="es-CL" sz="1400" dirty="0" smtClean="0"/>
            <a:t>- 70 Km. Camino Básicos.</a:t>
          </a:r>
        </a:p>
        <a:p>
          <a:pPr algn="just" rtl="0"/>
          <a:r>
            <a:rPr lang="es-CL" sz="1400" dirty="0" smtClean="0"/>
            <a:t>- 499 Km. Caminos Indígena.</a:t>
          </a:r>
        </a:p>
        <a:p>
          <a:pPr algn="just" rtl="0"/>
          <a:r>
            <a:rPr lang="es-CL" sz="1400" dirty="0" smtClean="0"/>
            <a:t>A Dic. 2019:    1.194  Km.</a:t>
          </a:r>
        </a:p>
        <a:p>
          <a:pPr algn="just" rtl="0"/>
          <a:r>
            <a:rPr lang="es-CL" sz="1400" dirty="0" smtClean="0"/>
            <a:t>A Dic. 2020:    1.791  Km.</a:t>
          </a:r>
          <a:endParaRPr lang="es-CL" sz="1400" dirty="0"/>
        </a:p>
      </dgm:t>
    </dgm:pt>
    <dgm:pt modelId="{F195C02B-FC94-4189-BDCC-FA7554AEFBC3}" type="parTrans" cxnId="{FD57F389-329B-4B4E-AAFA-C40887942567}">
      <dgm:prSet/>
      <dgm:spPr/>
      <dgm:t>
        <a:bodyPr/>
        <a:lstStyle/>
        <a:p>
          <a:endParaRPr lang="es-ES"/>
        </a:p>
      </dgm:t>
    </dgm:pt>
    <dgm:pt modelId="{5C53DF08-24AA-4A78-944F-2ED8DC00FB39}" type="sibTrans" cxnId="{FD57F389-329B-4B4E-AAFA-C40887942567}">
      <dgm:prSet/>
      <dgm:spPr/>
      <dgm:t>
        <a:bodyPr/>
        <a:lstStyle/>
        <a:p>
          <a:endParaRPr lang="es-ES"/>
        </a:p>
      </dgm:t>
    </dgm:pt>
    <dgm:pt modelId="{CE3F9823-6014-4F94-95FF-0556B9EB744C}" type="pres">
      <dgm:prSet presAssocID="{D07C2F62-630D-4FA1-9382-E660340A359F}" presName="linearFlow" presStyleCnt="0">
        <dgm:presLayoutVars>
          <dgm:dir/>
          <dgm:resizeHandles val="exact"/>
        </dgm:presLayoutVars>
      </dgm:prSet>
      <dgm:spPr/>
      <dgm:t>
        <a:bodyPr/>
        <a:lstStyle/>
        <a:p>
          <a:endParaRPr lang="es-ES"/>
        </a:p>
      </dgm:t>
    </dgm:pt>
    <dgm:pt modelId="{D33838E9-7426-4B17-8AA4-A571692D496C}" type="pres">
      <dgm:prSet presAssocID="{BC076894-6901-453B-9640-2C0369D6DB44}" presName="composite" presStyleCnt="0"/>
      <dgm:spPr/>
    </dgm:pt>
    <dgm:pt modelId="{3D237F19-9A58-4989-AD70-3636413A7C8D}" type="pres">
      <dgm:prSet presAssocID="{BC076894-6901-453B-9640-2C0369D6DB44}" presName="imgShp" presStyleLbl="fgImgPlace1" presStyleIdx="0" presStyleCnt="1" custLinFactY="52418" custLinFactNeighborX="-18490" custLinFactNeighborY="1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dgm:spPr>
    </dgm:pt>
    <dgm:pt modelId="{287EF3AD-EB6E-434E-B0CE-EC85B9B703EC}" type="pres">
      <dgm:prSet presAssocID="{BC076894-6901-453B-9640-2C0369D6DB44}" presName="txShp" presStyleLbl="node1" presStyleIdx="0" presStyleCnt="1" custLinFactY="50479" custLinFactNeighborX="-2060" custLinFactNeighborY="100000">
        <dgm:presLayoutVars>
          <dgm:bulletEnabled val="1"/>
        </dgm:presLayoutVars>
      </dgm:prSet>
      <dgm:spPr/>
      <dgm:t>
        <a:bodyPr/>
        <a:lstStyle/>
        <a:p>
          <a:endParaRPr lang="es-ES"/>
        </a:p>
      </dgm:t>
    </dgm:pt>
  </dgm:ptLst>
  <dgm:cxnLst>
    <dgm:cxn modelId="{8B2A69C6-423E-46DA-B1FD-23CB8CE79804}" type="presOf" srcId="{BC076894-6901-453B-9640-2C0369D6DB44}" destId="{287EF3AD-EB6E-434E-B0CE-EC85B9B703EC}" srcOrd="0" destOrd="0" presId="urn:microsoft.com/office/officeart/2005/8/layout/vList3"/>
    <dgm:cxn modelId="{FD57F389-329B-4B4E-AAFA-C40887942567}" srcId="{D07C2F62-630D-4FA1-9382-E660340A359F}" destId="{BC076894-6901-453B-9640-2C0369D6DB44}" srcOrd="0" destOrd="0" parTransId="{F195C02B-FC94-4189-BDCC-FA7554AEFBC3}" sibTransId="{5C53DF08-24AA-4A78-944F-2ED8DC00FB39}"/>
    <dgm:cxn modelId="{320EC8F0-EC1D-4442-8BED-CEB625FF5175}" type="presOf" srcId="{D07C2F62-630D-4FA1-9382-E660340A359F}" destId="{CE3F9823-6014-4F94-95FF-0556B9EB744C}" srcOrd="0" destOrd="0" presId="urn:microsoft.com/office/officeart/2005/8/layout/vList3"/>
    <dgm:cxn modelId="{8BCFAE5B-5B0A-4A14-89F9-82A8825486AE}" type="presParOf" srcId="{CE3F9823-6014-4F94-95FF-0556B9EB744C}" destId="{D33838E9-7426-4B17-8AA4-A571692D496C}" srcOrd="0" destOrd="0" presId="urn:microsoft.com/office/officeart/2005/8/layout/vList3"/>
    <dgm:cxn modelId="{F2557D66-162F-49A5-9417-B4D0627F767A}" type="presParOf" srcId="{D33838E9-7426-4B17-8AA4-A571692D496C}" destId="{3D237F19-9A58-4989-AD70-3636413A7C8D}" srcOrd="0" destOrd="0" presId="urn:microsoft.com/office/officeart/2005/8/layout/vList3"/>
    <dgm:cxn modelId="{9B7E8FD3-7998-46A5-9126-901E08643F86}" type="presParOf" srcId="{D33838E9-7426-4B17-8AA4-A571692D496C}" destId="{287EF3AD-EB6E-434E-B0CE-EC85B9B703E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9D560F8-E3C6-47B0-8A4C-D8089501C37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3F5CEC-5446-4C82-8AC9-3CFE60E8C5FC}">
      <dgm:prSet custT="1"/>
      <dgm:spPr/>
      <dgm:t>
        <a:bodyPr/>
        <a:lstStyle/>
        <a:p>
          <a:pPr algn="just" rtl="0"/>
          <a:r>
            <a:rPr lang="es-CL" sz="1600" b="1" dirty="0" smtClean="0"/>
            <a:t>356</a:t>
          </a:r>
          <a:r>
            <a:rPr lang="es-CL" sz="1400" dirty="0" smtClean="0"/>
            <a:t> agricultores se han financiado a través de la Línea especial de crédito frutícola para la </a:t>
          </a:r>
          <a:r>
            <a:rPr lang="es-CL" sz="1400" b="1" dirty="0" smtClean="0"/>
            <a:t>Agricultura Familiar Campesina (AFC) </a:t>
          </a:r>
          <a:r>
            <a:rPr lang="es-CL" sz="1400" dirty="0" smtClean="0"/>
            <a:t>de INDAP, creada especialmente para el plan.</a:t>
          </a:r>
          <a:endParaRPr lang="es-CL" sz="1400" dirty="0"/>
        </a:p>
      </dgm:t>
    </dgm:pt>
    <dgm:pt modelId="{C17D2876-70C7-4083-B733-E8975BA6AFC3}" type="parTrans" cxnId="{1097A975-F750-4E84-87A0-8AC496EC0CAA}">
      <dgm:prSet/>
      <dgm:spPr/>
      <dgm:t>
        <a:bodyPr/>
        <a:lstStyle/>
        <a:p>
          <a:endParaRPr lang="es-ES"/>
        </a:p>
      </dgm:t>
    </dgm:pt>
    <dgm:pt modelId="{E02073A1-8365-48D5-B1D3-70DA1E06DA95}" type="sibTrans" cxnId="{1097A975-F750-4E84-87A0-8AC496EC0CAA}">
      <dgm:prSet/>
      <dgm:spPr/>
      <dgm:t>
        <a:bodyPr/>
        <a:lstStyle/>
        <a:p>
          <a:endParaRPr lang="es-ES"/>
        </a:p>
      </dgm:t>
    </dgm:pt>
    <dgm:pt modelId="{D654AE61-F02E-4F3C-93D0-A9444C6E6068}" type="pres">
      <dgm:prSet presAssocID="{29D560F8-E3C6-47B0-8A4C-D8089501C37E}" presName="linearFlow" presStyleCnt="0">
        <dgm:presLayoutVars>
          <dgm:dir/>
          <dgm:resizeHandles val="exact"/>
        </dgm:presLayoutVars>
      </dgm:prSet>
      <dgm:spPr/>
      <dgm:t>
        <a:bodyPr/>
        <a:lstStyle/>
        <a:p>
          <a:endParaRPr lang="es-ES"/>
        </a:p>
      </dgm:t>
    </dgm:pt>
    <dgm:pt modelId="{4BCE624E-046C-4C42-87DD-C650FB9C7560}" type="pres">
      <dgm:prSet presAssocID="{CF3F5CEC-5446-4C82-8AC9-3CFE60E8C5FC}" presName="composite" presStyleCnt="0"/>
      <dgm:spPr/>
    </dgm:pt>
    <dgm:pt modelId="{9D027FFD-BBA0-4CF7-B81D-6F68CA051EC0}" type="pres">
      <dgm:prSet presAssocID="{CF3F5CEC-5446-4C82-8AC9-3CFE60E8C5FC}" presName="imgShp" presStyleLbl="fgImgPlace1" presStyleIdx="0" presStyleCnt="1"/>
      <dgm:spPr>
        <a:blipFill>
          <a:blip xmlns:r="http://schemas.openxmlformats.org/officeDocument/2006/relationships" r:embed="rId1"/>
          <a:srcRect/>
          <a:stretch>
            <a:fillRect l="-25000" r="-25000"/>
          </a:stretch>
        </a:blipFill>
      </dgm:spPr>
      <dgm:t>
        <a:bodyPr/>
        <a:lstStyle/>
        <a:p>
          <a:endParaRPr lang="es-ES"/>
        </a:p>
      </dgm:t>
    </dgm:pt>
    <dgm:pt modelId="{28CB8BB3-243A-4B07-8333-EACA769A41C7}" type="pres">
      <dgm:prSet presAssocID="{CF3F5CEC-5446-4C82-8AC9-3CFE60E8C5FC}" presName="txShp" presStyleLbl="node1" presStyleIdx="0" presStyleCnt="1" custScaleX="109532">
        <dgm:presLayoutVars>
          <dgm:bulletEnabled val="1"/>
        </dgm:presLayoutVars>
      </dgm:prSet>
      <dgm:spPr/>
      <dgm:t>
        <a:bodyPr/>
        <a:lstStyle/>
        <a:p>
          <a:endParaRPr lang="es-ES"/>
        </a:p>
      </dgm:t>
    </dgm:pt>
  </dgm:ptLst>
  <dgm:cxnLst>
    <dgm:cxn modelId="{4982F4C6-0B8B-40FE-8EDE-884E342BB563}" type="presOf" srcId="{29D560F8-E3C6-47B0-8A4C-D8089501C37E}" destId="{D654AE61-F02E-4F3C-93D0-A9444C6E6068}" srcOrd="0" destOrd="0" presId="urn:microsoft.com/office/officeart/2005/8/layout/vList3"/>
    <dgm:cxn modelId="{A2C85042-06BD-44AB-B891-7E235FFE7328}" type="presOf" srcId="{CF3F5CEC-5446-4C82-8AC9-3CFE60E8C5FC}" destId="{28CB8BB3-243A-4B07-8333-EACA769A41C7}" srcOrd="0" destOrd="0" presId="urn:microsoft.com/office/officeart/2005/8/layout/vList3"/>
    <dgm:cxn modelId="{1097A975-F750-4E84-87A0-8AC496EC0CAA}" srcId="{29D560F8-E3C6-47B0-8A4C-D8089501C37E}" destId="{CF3F5CEC-5446-4C82-8AC9-3CFE60E8C5FC}" srcOrd="0" destOrd="0" parTransId="{C17D2876-70C7-4083-B733-E8975BA6AFC3}" sibTransId="{E02073A1-8365-48D5-B1D3-70DA1E06DA95}"/>
    <dgm:cxn modelId="{C58860C1-6DFC-4FD1-9C3B-1DE6B97A8462}" type="presParOf" srcId="{D654AE61-F02E-4F3C-93D0-A9444C6E6068}" destId="{4BCE624E-046C-4C42-87DD-C650FB9C7560}" srcOrd="0" destOrd="0" presId="urn:microsoft.com/office/officeart/2005/8/layout/vList3"/>
    <dgm:cxn modelId="{960A027F-967D-41E5-9412-CEAF00C446D7}" type="presParOf" srcId="{4BCE624E-046C-4C42-87DD-C650FB9C7560}" destId="{9D027FFD-BBA0-4CF7-B81D-6F68CA051EC0}" srcOrd="0" destOrd="0" presId="urn:microsoft.com/office/officeart/2005/8/layout/vList3"/>
    <dgm:cxn modelId="{26A7CE4C-A6CF-4864-B89E-D39B2C9EB0FE}" type="presParOf" srcId="{4BCE624E-046C-4C42-87DD-C650FB9C7560}" destId="{28CB8BB3-243A-4B07-8333-EACA769A41C7}"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D13160F-50B9-497B-BCFC-5287BE3A80A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B281D2A4-2D09-4D40-888C-6B9E440811DD}">
      <dgm:prSet custT="1"/>
      <dgm:spPr/>
      <dgm:t>
        <a:bodyPr/>
        <a:lstStyle/>
        <a:p>
          <a:pPr algn="just" rtl="0"/>
          <a:r>
            <a:rPr lang="es-CL" sz="1400" dirty="0" smtClean="0"/>
            <a:t>Desde </a:t>
          </a:r>
          <a:r>
            <a:rPr lang="es-CL" sz="1600" b="1" dirty="0" smtClean="0"/>
            <a:t>2018</a:t>
          </a:r>
          <a:r>
            <a:rPr lang="es-CL" sz="1400" dirty="0" smtClean="0"/>
            <a:t> se han contratado un total de </a:t>
          </a:r>
          <a:r>
            <a:rPr lang="es-CL" sz="1600" b="1" dirty="0" smtClean="0"/>
            <a:t>4.876 pólizas </a:t>
          </a:r>
          <a:r>
            <a:rPr lang="es-CL" sz="1400" dirty="0" smtClean="0"/>
            <a:t>de seguro agrícola en la región.</a:t>
          </a:r>
          <a:endParaRPr lang="es-CL" sz="1400" dirty="0"/>
        </a:p>
      </dgm:t>
    </dgm:pt>
    <dgm:pt modelId="{B8DD3BC7-4E57-4C5C-ABEA-657B972FC8A0}" type="parTrans" cxnId="{81BEC1CA-5DFD-4DB0-9169-31A2A78165A2}">
      <dgm:prSet/>
      <dgm:spPr/>
      <dgm:t>
        <a:bodyPr/>
        <a:lstStyle/>
        <a:p>
          <a:endParaRPr lang="es-ES"/>
        </a:p>
      </dgm:t>
    </dgm:pt>
    <dgm:pt modelId="{B29E26B2-C700-4D8E-AA59-43B3D54FBE12}" type="sibTrans" cxnId="{81BEC1CA-5DFD-4DB0-9169-31A2A78165A2}">
      <dgm:prSet/>
      <dgm:spPr/>
      <dgm:t>
        <a:bodyPr/>
        <a:lstStyle/>
        <a:p>
          <a:endParaRPr lang="es-ES"/>
        </a:p>
      </dgm:t>
    </dgm:pt>
    <dgm:pt modelId="{1CA373EC-2FBC-4939-8256-C590E8FC68DD}" type="pres">
      <dgm:prSet presAssocID="{BD13160F-50B9-497B-BCFC-5287BE3A80A2}" presName="linearFlow" presStyleCnt="0">
        <dgm:presLayoutVars>
          <dgm:dir/>
          <dgm:resizeHandles val="exact"/>
        </dgm:presLayoutVars>
      </dgm:prSet>
      <dgm:spPr/>
      <dgm:t>
        <a:bodyPr/>
        <a:lstStyle/>
        <a:p>
          <a:endParaRPr lang="es-ES"/>
        </a:p>
      </dgm:t>
    </dgm:pt>
    <dgm:pt modelId="{8DA8E1FC-A525-4F4A-A3BD-3FA19B162BE8}" type="pres">
      <dgm:prSet presAssocID="{B281D2A4-2D09-4D40-888C-6B9E440811DD}" presName="composite" presStyleCnt="0"/>
      <dgm:spPr/>
    </dgm:pt>
    <dgm:pt modelId="{0CAAAD4A-00AF-4AFE-8E64-3E2DD16E0A5E}" type="pres">
      <dgm:prSet presAssocID="{B281D2A4-2D09-4D40-888C-6B9E440811DD}" presName="imgShp" presStyleLbl="fgImgPlace1" presStyleIdx="0" presStyleCnt="1"/>
      <dgm:spPr>
        <a:blipFill>
          <a:blip xmlns:r="http://schemas.openxmlformats.org/officeDocument/2006/relationships" r:embed="rId1"/>
          <a:srcRect/>
          <a:stretch>
            <a:fillRect t="-16000" b="-16000"/>
          </a:stretch>
        </a:blipFill>
      </dgm:spPr>
    </dgm:pt>
    <dgm:pt modelId="{8C0B48EA-A2B1-4116-815F-9245B9D84C55}" type="pres">
      <dgm:prSet presAssocID="{B281D2A4-2D09-4D40-888C-6B9E440811DD}" presName="txShp" presStyleLbl="node1" presStyleIdx="0" presStyleCnt="1">
        <dgm:presLayoutVars>
          <dgm:bulletEnabled val="1"/>
        </dgm:presLayoutVars>
      </dgm:prSet>
      <dgm:spPr/>
      <dgm:t>
        <a:bodyPr/>
        <a:lstStyle/>
        <a:p>
          <a:endParaRPr lang="es-ES"/>
        </a:p>
      </dgm:t>
    </dgm:pt>
  </dgm:ptLst>
  <dgm:cxnLst>
    <dgm:cxn modelId="{2F50568E-8F6F-4B70-9B3F-03233C18296B}" type="presOf" srcId="{BD13160F-50B9-497B-BCFC-5287BE3A80A2}" destId="{1CA373EC-2FBC-4939-8256-C590E8FC68DD}" srcOrd="0" destOrd="0" presId="urn:microsoft.com/office/officeart/2005/8/layout/vList3"/>
    <dgm:cxn modelId="{81BEC1CA-5DFD-4DB0-9169-31A2A78165A2}" srcId="{BD13160F-50B9-497B-BCFC-5287BE3A80A2}" destId="{B281D2A4-2D09-4D40-888C-6B9E440811DD}" srcOrd="0" destOrd="0" parTransId="{B8DD3BC7-4E57-4C5C-ABEA-657B972FC8A0}" sibTransId="{B29E26B2-C700-4D8E-AA59-43B3D54FBE12}"/>
    <dgm:cxn modelId="{FE45C55D-863E-4B5E-8489-220F11E4F0CB}" type="presOf" srcId="{B281D2A4-2D09-4D40-888C-6B9E440811DD}" destId="{8C0B48EA-A2B1-4116-815F-9245B9D84C55}" srcOrd="0" destOrd="0" presId="urn:microsoft.com/office/officeart/2005/8/layout/vList3"/>
    <dgm:cxn modelId="{8A74AFC7-A93C-4F65-AB55-24329ADBA773}" type="presParOf" srcId="{1CA373EC-2FBC-4939-8256-C590E8FC68DD}" destId="{8DA8E1FC-A525-4F4A-A3BD-3FA19B162BE8}" srcOrd="0" destOrd="0" presId="urn:microsoft.com/office/officeart/2005/8/layout/vList3"/>
    <dgm:cxn modelId="{C09C2F27-D700-4AC4-B337-239AE8D3A91F}" type="presParOf" srcId="{8DA8E1FC-A525-4F4A-A3BD-3FA19B162BE8}" destId="{0CAAAD4A-00AF-4AFE-8E64-3E2DD16E0A5E}" srcOrd="0" destOrd="0" presId="urn:microsoft.com/office/officeart/2005/8/layout/vList3"/>
    <dgm:cxn modelId="{830BB2A8-1B43-435A-8A3B-EB8777DEEE3A}" type="presParOf" srcId="{8DA8E1FC-A525-4F4A-A3BD-3FA19B162BE8}" destId="{8C0B48EA-A2B1-4116-815F-9245B9D84C55}" srcOrd="1" destOrd="0" presId="urn:microsoft.com/office/officeart/2005/8/layout/vList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0B6E82B-D8C5-4003-9C34-D2119716941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8FA37330-1E31-41B4-A7B0-51CC431876F3}">
      <dgm:prSet custT="1"/>
      <dgm:spPr/>
      <dgm:t>
        <a:bodyPr/>
        <a:lstStyle/>
        <a:p>
          <a:pPr algn="just" rtl="0"/>
          <a:r>
            <a:rPr lang="es-CL" sz="1400" dirty="0" smtClean="0"/>
            <a:t>En relación a hortalizas, hay </a:t>
          </a:r>
          <a:r>
            <a:rPr lang="es-CL" sz="1600" b="1" dirty="0" smtClean="0"/>
            <a:t>2.500</a:t>
          </a:r>
          <a:r>
            <a:rPr lang="es-CL" sz="1400" dirty="0" smtClean="0"/>
            <a:t> </a:t>
          </a:r>
          <a:r>
            <a:rPr lang="es-CL" sz="1600" b="1" dirty="0" smtClean="0"/>
            <a:t>ha</a:t>
          </a:r>
          <a:r>
            <a:rPr lang="es-CL" sz="1400" dirty="0" smtClean="0"/>
            <a:t> de producción, siendo las lechugas, puerros, acelgas y cebollines las más importantes.</a:t>
          </a:r>
        </a:p>
        <a:p>
          <a:pPr algn="just" rtl="0"/>
          <a:r>
            <a:rPr lang="es-CL" sz="1400" dirty="0" smtClean="0"/>
            <a:t>Principalmente programas INDAP.</a:t>
          </a:r>
        </a:p>
        <a:p>
          <a:pPr algn="just" rtl="0"/>
          <a:r>
            <a:rPr lang="es-CL" sz="1400" dirty="0" smtClean="0"/>
            <a:t>Fuente: Catastro Frutícola ODEPA</a:t>
          </a:r>
          <a:endParaRPr lang="es-CL" sz="1400" dirty="0"/>
        </a:p>
      </dgm:t>
    </dgm:pt>
    <dgm:pt modelId="{CC445E45-BF76-4610-896C-6D8A2F519226}" type="parTrans" cxnId="{F2BE5215-26BC-42B1-9E21-ADF0A7415EFD}">
      <dgm:prSet/>
      <dgm:spPr/>
      <dgm:t>
        <a:bodyPr/>
        <a:lstStyle/>
        <a:p>
          <a:endParaRPr lang="es-ES"/>
        </a:p>
      </dgm:t>
    </dgm:pt>
    <dgm:pt modelId="{1B52F183-3F00-49AD-8636-813DC301DAD1}" type="sibTrans" cxnId="{F2BE5215-26BC-42B1-9E21-ADF0A7415EFD}">
      <dgm:prSet/>
      <dgm:spPr/>
      <dgm:t>
        <a:bodyPr/>
        <a:lstStyle/>
        <a:p>
          <a:endParaRPr lang="es-ES"/>
        </a:p>
      </dgm:t>
    </dgm:pt>
    <dgm:pt modelId="{95CE303B-0F14-43D7-9ADE-509AFF146927}" type="pres">
      <dgm:prSet presAssocID="{D0B6E82B-D8C5-4003-9C34-D21197169416}" presName="linearFlow" presStyleCnt="0">
        <dgm:presLayoutVars>
          <dgm:dir/>
          <dgm:resizeHandles val="exact"/>
        </dgm:presLayoutVars>
      </dgm:prSet>
      <dgm:spPr/>
      <dgm:t>
        <a:bodyPr/>
        <a:lstStyle/>
        <a:p>
          <a:endParaRPr lang="es-ES"/>
        </a:p>
      </dgm:t>
    </dgm:pt>
    <dgm:pt modelId="{5A82D2C6-B5C6-4D09-932C-A5B14D59F87E}" type="pres">
      <dgm:prSet presAssocID="{8FA37330-1E31-41B4-A7B0-51CC431876F3}" presName="composite" presStyleCnt="0"/>
      <dgm:spPr/>
    </dgm:pt>
    <dgm:pt modelId="{751CE4DD-9629-445A-91A3-B29D605ABE47}" type="pres">
      <dgm:prSet presAssocID="{8FA37330-1E31-41B4-A7B0-51CC431876F3}"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F3216AE4-BF02-466B-B70C-D9B9B98E6798}" type="pres">
      <dgm:prSet presAssocID="{8FA37330-1E31-41B4-A7B0-51CC431876F3}" presName="txShp" presStyleLbl="node1" presStyleIdx="0" presStyleCnt="1">
        <dgm:presLayoutVars>
          <dgm:bulletEnabled val="1"/>
        </dgm:presLayoutVars>
      </dgm:prSet>
      <dgm:spPr/>
      <dgm:t>
        <a:bodyPr/>
        <a:lstStyle/>
        <a:p>
          <a:endParaRPr lang="es-ES"/>
        </a:p>
      </dgm:t>
    </dgm:pt>
  </dgm:ptLst>
  <dgm:cxnLst>
    <dgm:cxn modelId="{2EF2D1D1-5680-4BC4-B72A-8AD699B9FE2D}" type="presOf" srcId="{8FA37330-1E31-41B4-A7B0-51CC431876F3}" destId="{F3216AE4-BF02-466B-B70C-D9B9B98E6798}" srcOrd="0" destOrd="0" presId="urn:microsoft.com/office/officeart/2005/8/layout/vList3"/>
    <dgm:cxn modelId="{21567D49-56BE-43A5-BCC8-D03F567199B4}" type="presOf" srcId="{D0B6E82B-D8C5-4003-9C34-D21197169416}" destId="{95CE303B-0F14-43D7-9ADE-509AFF146927}" srcOrd="0" destOrd="0" presId="urn:microsoft.com/office/officeart/2005/8/layout/vList3"/>
    <dgm:cxn modelId="{F2BE5215-26BC-42B1-9E21-ADF0A7415EFD}" srcId="{D0B6E82B-D8C5-4003-9C34-D21197169416}" destId="{8FA37330-1E31-41B4-A7B0-51CC431876F3}" srcOrd="0" destOrd="0" parTransId="{CC445E45-BF76-4610-896C-6D8A2F519226}" sibTransId="{1B52F183-3F00-49AD-8636-813DC301DAD1}"/>
    <dgm:cxn modelId="{FCDF87F6-65DA-432C-9B85-A42F0C08BCD3}" type="presParOf" srcId="{95CE303B-0F14-43D7-9ADE-509AFF146927}" destId="{5A82D2C6-B5C6-4D09-932C-A5B14D59F87E}" srcOrd="0" destOrd="0" presId="urn:microsoft.com/office/officeart/2005/8/layout/vList3"/>
    <dgm:cxn modelId="{DC930CC5-000A-44DD-A13D-91661581BC57}" type="presParOf" srcId="{5A82D2C6-B5C6-4D09-932C-A5B14D59F87E}" destId="{751CE4DD-9629-445A-91A3-B29D605ABE47}" srcOrd="0" destOrd="0" presId="urn:microsoft.com/office/officeart/2005/8/layout/vList3"/>
    <dgm:cxn modelId="{299E9111-84C2-4BDB-BB3D-C50C8EA200FA}" type="presParOf" srcId="{5A82D2C6-B5C6-4D09-932C-A5B14D59F87E}" destId="{F3216AE4-BF02-466B-B70C-D9B9B98E6798}" srcOrd="1" destOrd="0" presId="urn:microsoft.com/office/officeart/2005/8/layout/vList3"/>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600" b="1" dirty="0" smtClean="0"/>
            <a:t>CNR</a:t>
          </a:r>
          <a:r>
            <a:rPr lang="es-CL" sz="1400" dirty="0" smtClean="0"/>
            <a:t> lanzó </a:t>
          </a:r>
          <a:r>
            <a:rPr lang="es-CL" sz="1600" b="1" dirty="0" smtClean="0"/>
            <a:t>2 concursos </a:t>
          </a:r>
          <a:r>
            <a:rPr lang="es-CL" sz="1400" dirty="0" smtClean="0"/>
            <a:t>durante 2019 dispone de </a:t>
          </a:r>
          <a:r>
            <a:rPr lang="es-CL" sz="1600" b="1" dirty="0" smtClean="0"/>
            <a:t>3 mil millones </a:t>
          </a:r>
          <a:r>
            <a:rPr lang="es-CL" sz="1400" dirty="0" smtClean="0"/>
            <a:t>de pesos para financiar proyectos regionales.</a:t>
          </a:r>
          <a:endParaRPr lang="es-CL" sz="1400"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custScaleX="167211" custScaleY="167211"/>
      <dgm:spPr>
        <a:blipFill>
          <a:blip xmlns:r="http://schemas.openxmlformats.org/officeDocument/2006/relationships" r:embed="rId1"/>
          <a:srcRect/>
          <a:stretch>
            <a:fillRect l="-11000" r="-11000"/>
          </a:stretch>
        </a:blipFill>
      </dgm:spPr>
    </dgm:pt>
    <dgm:pt modelId="{132AC29E-3CC3-42EC-917B-33800E452BFA}" type="pres">
      <dgm:prSet presAssocID="{34D3E903-80C4-4A51-BA80-7E6F90E68838}" presName="txShp" presStyleLbl="node1" presStyleIdx="0" presStyleCnt="1" custScaleY="192957">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9D560F8-E3C6-47B0-8A4C-D8089501C37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3F5CEC-5446-4C82-8AC9-3CFE60E8C5FC}">
      <dgm:prSet custT="1"/>
      <dgm:spPr/>
      <dgm:t>
        <a:bodyPr/>
        <a:lstStyle/>
        <a:p>
          <a:pPr algn="just" rtl="0"/>
          <a:r>
            <a:rPr lang="es-CL" sz="1400" b="0" dirty="0" smtClean="0"/>
            <a:t>Financiamiento de </a:t>
          </a:r>
          <a:r>
            <a:rPr lang="es-CL" sz="1400" b="1" dirty="0" smtClean="0"/>
            <a:t>60 proyectos de riego </a:t>
          </a:r>
          <a:r>
            <a:rPr lang="es-CL" sz="1400" dirty="0" smtClean="0"/>
            <a:t>con fuentes de energía renovable no convencional. CNR – INDAP.</a:t>
          </a:r>
          <a:endParaRPr lang="es-CL" sz="1400" dirty="0"/>
        </a:p>
      </dgm:t>
    </dgm:pt>
    <dgm:pt modelId="{C17D2876-70C7-4083-B733-E8975BA6AFC3}" type="parTrans" cxnId="{1097A975-F750-4E84-87A0-8AC496EC0CAA}">
      <dgm:prSet/>
      <dgm:spPr/>
      <dgm:t>
        <a:bodyPr/>
        <a:lstStyle/>
        <a:p>
          <a:endParaRPr lang="es-ES"/>
        </a:p>
      </dgm:t>
    </dgm:pt>
    <dgm:pt modelId="{E02073A1-8365-48D5-B1D3-70DA1E06DA95}" type="sibTrans" cxnId="{1097A975-F750-4E84-87A0-8AC496EC0CAA}">
      <dgm:prSet/>
      <dgm:spPr/>
      <dgm:t>
        <a:bodyPr/>
        <a:lstStyle/>
        <a:p>
          <a:endParaRPr lang="es-ES"/>
        </a:p>
      </dgm:t>
    </dgm:pt>
    <dgm:pt modelId="{D654AE61-F02E-4F3C-93D0-A9444C6E6068}" type="pres">
      <dgm:prSet presAssocID="{29D560F8-E3C6-47B0-8A4C-D8089501C37E}" presName="linearFlow" presStyleCnt="0">
        <dgm:presLayoutVars>
          <dgm:dir/>
          <dgm:resizeHandles val="exact"/>
        </dgm:presLayoutVars>
      </dgm:prSet>
      <dgm:spPr/>
      <dgm:t>
        <a:bodyPr/>
        <a:lstStyle/>
        <a:p>
          <a:endParaRPr lang="es-ES"/>
        </a:p>
      </dgm:t>
    </dgm:pt>
    <dgm:pt modelId="{4BCE624E-046C-4C42-87DD-C650FB9C7560}" type="pres">
      <dgm:prSet presAssocID="{CF3F5CEC-5446-4C82-8AC9-3CFE60E8C5FC}" presName="composite" presStyleCnt="0"/>
      <dgm:spPr/>
    </dgm:pt>
    <dgm:pt modelId="{9D027FFD-BBA0-4CF7-B81D-6F68CA051EC0}" type="pres">
      <dgm:prSet presAssocID="{CF3F5CEC-5446-4C82-8AC9-3CFE60E8C5FC}" presName="imgShp" presStyleLbl="fgImgPlace1" presStyleIdx="0" presStyleCnt="1"/>
      <dgm:spPr>
        <a:blipFill>
          <a:blip xmlns:r="http://schemas.openxmlformats.org/officeDocument/2006/relationships" r:embed="rId1"/>
          <a:srcRect/>
          <a:stretch>
            <a:fillRect l="-25000" r="-25000"/>
          </a:stretch>
        </a:blipFill>
      </dgm:spPr>
    </dgm:pt>
    <dgm:pt modelId="{28CB8BB3-243A-4B07-8333-EACA769A41C7}" type="pres">
      <dgm:prSet presAssocID="{CF3F5CEC-5446-4C82-8AC9-3CFE60E8C5FC}" presName="txShp" presStyleLbl="node1" presStyleIdx="0" presStyleCnt="1">
        <dgm:presLayoutVars>
          <dgm:bulletEnabled val="1"/>
        </dgm:presLayoutVars>
      </dgm:prSet>
      <dgm:spPr/>
      <dgm:t>
        <a:bodyPr/>
        <a:lstStyle/>
        <a:p>
          <a:endParaRPr lang="es-ES"/>
        </a:p>
      </dgm:t>
    </dgm:pt>
  </dgm:ptLst>
  <dgm:cxnLst>
    <dgm:cxn modelId="{4982F4C6-0B8B-40FE-8EDE-884E342BB563}" type="presOf" srcId="{29D560F8-E3C6-47B0-8A4C-D8089501C37E}" destId="{D654AE61-F02E-4F3C-93D0-A9444C6E6068}" srcOrd="0" destOrd="0" presId="urn:microsoft.com/office/officeart/2005/8/layout/vList3"/>
    <dgm:cxn modelId="{A2C85042-06BD-44AB-B891-7E235FFE7328}" type="presOf" srcId="{CF3F5CEC-5446-4C82-8AC9-3CFE60E8C5FC}" destId="{28CB8BB3-243A-4B07-8333-EACA769A41C7}" srcOrd="0" destOrd="0" presId="urn:microsoft.com/office/officeart/2005/8/layout/vList3"/>
    <dgm:cxn modelId="{1097A975-F750-4E84-87A0-8AC496EC0CAA}" srcId="{29D560F8-E3C6-47B0-8A4C-D8089501C37E}" destId="{CF3F5CEC-5446-4C82-8AC9-3CFE60E8C5FC}" srcOrd="0" destOrd="0" parTransId="{C17D2876-70C7-4083-B733-E8975BA6AFC3}" sibTransId="{E02073A1-8365-48D5-B1D3-70DA1E06DA95}"/>
    <dgm:cxn modelId="{C58860C1-6DFC-4FD1-9C3B-1DE6B97A8462}" type="presParOf" srcId="{D654AE61-F02E-4F3C-93D0-A9444C6E6068}" destId="{4BCE624E-046C-4C42-87DD-C650FB9C7560}" srcOrd="0" destOrd="0" presId="urn:microsoft.com/office/officeart/2005/8/layout/vList3"/>
    <dgm:cxn modelId="{960A027F-967D-41E5-9412-CEAF00C446D7}" type="presParOf" srcId="{4BCE624E-046C-4C42-87DD-C650FB9C7560}" destId="{9D027FFD-BBA0-4CF7-B81D-6F68CA051EC0}" srcOrd="0" destOrd="0" presId="urn:microsoft.com/office/officeart/2005/8/layout/vList3"/>
    <dgm:cxn modelId="{26A7CE4C-A6CF-4864-B89E-D39B2C9EB0FE}" type="presParOf" srcId="{4BCE624E-046C-4C42-87DD-C650FB9C7560}" destId="{28CB8BB3-243A-4B07-8333-EACA769A41C7}"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D13160F-50B9-497B-BCFC-5287BE3A80A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B281D2A4-2D09-4D40-888C-6B9E440811DD}">
      <dgm:prSet custT="1"/>
      <dgm:spPr/>
      <dgm:t>
        <a:bodyPr/>
        <a:lstStyle/>
        <a:p>
          <a:pPr algn="just" rtl="0"/>
          <a:r>
            <a:rPr lang="es-CL" sz="1300" b="1" u="sng" dirty="0" smtClean="0"/>
            <a:t>EN EJECUCIÓN</a:t>
          </a:r>
        </a:p>
        <a:p>
          <a:pPr algn="just" rtl="0"/>
          <a:r>
            <a:rPr lang="es-CL" sz="1300" dirty="0" smtClean="0"/>
            <a:t>Convenio CNR-Gore: 1000 has. comprometidas. </a:t>
          </a:r>
          <a:r>
            <a:rPr lang="es-CL" sz="1300" b="1" dirty="0" smtClean="0"/>
            <a:t>Avances: 150,62 has.</a:t>
          </a:r>
        </a:p>
        <a:p>
          <a:pPr algn="just" rtl="0"/>
          <a:r>
            <a:rPr lang="es-CL" sz="1300" dirty="0" smtClean="0"/>
            <a:t>CNR LEY 18.450: 13.200 has. comprometidas. </a:t>
          </a:r>
          <a:r>
            <a:rPr lang="es-CL" sz="1300" b="1" dirty="0" smtClean="0"/>
            <a:t>Avance: 1.520,2 has. </a:t>
          </a:r>
        </a:p>
        <a:p>
          <a:pPr algn="just" rtl="0"/>
          <a:r>
            <a:rPr lang="es-CL" sz="1300" dirty="0" smtClean="0"/>
            <a:t>INDAP concursos PRI y PRA: 3.400 ha comprometidas.</a:t>
          </a:r>
        </a:p>
        <a:p>
          <a:pPr algn="just" rtl="0"/>
          <a:r>
            <a:rPr lang="es-CL" sz="1300" dirty="0" smtClean="0"/>
            <a:t> </a:t>
          </a:r>
          <a:r>
            <a:rPr lang="es-CL" sz="1300" b="1" dirty="0" smtClean="0"/>
            <a:t>Avance: 391,1 has. </a:t>
          </a:r>
        </a:p>
        <a:p>
          <a:pPr algn="just" rtl="0"/>
          <a:r>
            <a:rPr lang="es-CL" sz="1300" dirty="0" err="1" smtClean="0"/>
            <a:t>Conadi</a:t>
          </a:r>
          <a:r>
            <a:rPr lang="es-CL" sz="1300" dirty="0" smtClean="0"/>
            <a:t>: 4.968 has. comprometidas.</a:t>
          </a:r>
        </a:p>
        <a:p>
          <a:pPr algn="just" rtl="0"/>
          <a:r>
            <a:rPr lang="es-CL" sz="1300" b="1" dirty="0" smtClean="0"/>
            <a:t>Avance: 747 has.  </a:t>
          </a:r>
        </a:p>
        <a:p>
          <a:pPr algn="just" rtl="0"/>
          <a:r>
            <a:rPr lang="es-CL" sz="1300" b="1" u="sng" dirty="0" smtClean="0"/>
            <a:t>EN PROYECTO: </a:t>
          </a:r>
        </a:p>
        <a:p>
          <a:pPr algn="just" rtl="0"/>
          <a:r>
            <a:rPr lang="es-CL" sz="1300" b="1" dirty="0" smtClean="0"/>
            <a:t>DOH</a:t>
          </a:r>
          <a:r>
            <a:rPr lang="es-CL" sz="1300" dirty="0" smtClean="0"/>
            <a:t>: Sistema riego Las Vertientes-Púa: 600 ha </a:t>
          </a:r>
          <a:r>
            <a:rPr lang="es-CL" sz="1300" b="1" dirty="0" smtClean="0"/>
            <a:t>comprometidas</a:t>
          </a:r>
          <a:r>
            <a:rPr lang="es-CL" sz="1300" dirty="0" smtClean="0"/>
            <a:t>. </a:t>
          </a:r>
        </a:p>
        <a:p>
          <a:pPr algn="just" rtl="0"/>
          <a:r>
            <a:rPr lang="es-CL" sz="1300" dirty="0" smtClean="0"/>
            <a:t>Sistema riego Temuco- Imperial 1000 ha </a:t>
          </a:r>
          <a:r>
            <a:rPr lang="es-CL" sz="1300" b="1" dirty="0" smtClean="0"/>
            <a:t>comprometidas</a:t>
          </a:r>
          <a:r>
            <a:rPr lang="es-CL" sz="1300" dirty="0" smtClean="0"/>
            <a:t>. </a:t>
          </a:r>
        </a:p>
        <a:p>
          <a:pPr algn="just" rtl="0"/>
          <a:r>
            <a:rPr lang="es-CL" sz="1300" dirty="0" smtClean="0"/>
            <a:t>Término construcción Canal Faja </a:t>
          </a:r>
          <a:r>
            <a:rPr lang="es-CL" sz="1300" dirty="0" err="1" smtClean="0"/>
            <a:t>Maisan</a:t>
          </a:r>
          <a:r>
            <a:rPr lang="es-CL" sz="1300" dirty="0" smtClean="0"/>
            <a:t> 6.019 ha. Construcción FAJA </a:t>
          </a:r>
          <a:r>
            <a:rPr lang="es-CL" sz="1300" dirty="0" err="1" smtClean="0"/>
            <a:t>Maisan</a:t>
          </a:r>
          <a:r>
            <a:rPr lang="es-CL" sz="1300" dirty="0" smtClean="0"/>
            <a:t> Agustinas 2 y 3,                300 ha comprometidas. </a:t>
          </a:r>
          <a:endParaRPr lang="es-CL" sz="1300" dirty="0"/>
        </a:p>
      </dgm:t>
    </dgm:pt>
    <dgm:pt modelId="{B8DD3BC7-4E57-4C5C-ABEA-657B972FC8A0}" type="parTrans" cxnId="{81BEC1CA-5DFD-4DB0-9169-31A2A78165A2}">
      <dgm:prSet/>
      <dgm:spPr/>
      <dgm:t>
        <a:bodyPr/>
        <a:lstStyle/>
        <a:p>
          <a:endParaRPr lang="es-ES"/>
        </a:p>
      </dgm:t>
    </dgm:pt>
    <dgm:pt modelId="{B29E26B2-C700-4D8E-AA59-43B3D54FBE12}" type="sibTrans" cxnId="{81BEC1CA-5DFD-4DB0-9169-31A2A78165A2}">
      <dgm:prSet/>
      <dgm:spPr/>
      <dgm:t>
        <a:bodyPr/>
        <a:lstStyle/>
        <a:p>
          <a:endParaRPr lang="es-ES"/>
        </a:p>
      </dgm:t>
    </dgm:pt>
    <dgm:pt modelId="{1CA373EC-2FBC-4939-8256-C590E8FC68DD}" type="pres">
      <dgm:prSet presAssocID="{BD13160F-50B9-497B-BCFC-5287BE3A80A2}" presName="linearFlow" presStyleCnt="0">
        <dgm:presLayoutVars>
          <dgm:dir/>
          <dgm:resizeHandles val="exact"/>
        </dgm:presLayoutVars>
      </dgm:prSet>
      <dgm:spPr/>
      <dgm:t>
        <a:bodyPr/>
        <a:lstStyle/>
        <a:p>
          <a:endParaRPr lang="es-ES"/>
        </a:p>
      </dgm:t>
    </dgm:pt>
    <dgm:pt modelId="{8DA8E1FC-A525-4F4A-A3BD-3FA19B162BE8}" type="pres">
      <dgm:prSet presAssocID="{B281D2A4-2D09-4D40-888C-6B9E440811DD}" presName="composite" presStyleCnt="0"/>
      <dgm:spPr/>
    </dgm:pt>
    <dgm:pt modelId="{0CAAAD4A-00AF-4AFE-8E64-3E2DD16E0A5E}" type="pres">
      <dgm:prSet presAssocID="{B281D2A4-2D09-4D40-888C-6B9E440811DD}" presName="imgShp" presStyleLbl="fgImgPlace1" presStyleIdx="0" presStyleCnt="1" custScaleX="105761" custScaleY="108672" custLinFactNeighborX="-706" custLinFactNeighborY="-1979"/>
      <dgm:spPr>
        <a:blipFill>
          <a:blip xmlns:r="http://schemas.openxmlformats.org/officeDocument/2006/relationships" r:embed="rId1"/>
          <a:srcRect/>
          <a:stretch>
            <a:fillRect t="-16000" b="-16000"/>
          </a:stretch>
        </a:blipFill>
      </dgm:spPr>
    </dgm:pt>
    <dgm:pt modelId="{8C0B48EA-A2B1-4116-815F-9245B9D84C55}" type="pres">
      <dgm:prSet presAssocID="{B281D2A4-2D09-4D40-888C-6B9E440811DD}" presName="txShp" presStyleLbl="node1" presStyleIdx="0" presStyleCnt="1" custScaleX="133154" custScaleY="200583" custLinFactNeighborX="-335" custLinFactNeighborY="69287">
        <dgm:presLayoutVars>
          <dgm:bulletEnabled val="1"/>
        </dgm:presLayoutVars>
      </dgm:prSet>
      <dgm:spPr/>
      <dgm:t>
        <a:bodyPr/>
        <a:lstStyle/>
        <a:p>
          <a:endParaRPr lang="es-ES"/>
        </a:p>
      </dgm:t>
    </dgm:pt>
  </dgm:ptLst>
  <dgm:cxnLst>
    <dgm:cxn modelId="{2F50568E-8F6F-4B70-9B3F-03233C18296B}" type="presOf" srcId="{BD13160F-50B9-497B-BCFC-5287BE3A80A2}" destId="{1CA373EC-2FBC-4939-8256-C590E8FC68DD}" srcOrd="0" destOrd="0" presId="urn:microsoft.com/office/officeart/2005/8/layout/vList3"/>
    <dgm:cxn modelId="{81BEC1CA-5DFD-4DB0-9169-31A2A78165A2}" srcId="{BD13160F-50B9-497B-BCFC-5287BE3A80A2}" destId="{B281D2A4-2D09-4D40-888C-6B9E440811DD}" srcOrd="0" destOrd="0" parTransId="{B8DD3BC7-4E57-4C5C-ABEA-657B972FC8A0}" sibTransId="{B29E26B2-C700-4D8E-AA59-43B3D54FBE12}"/>
    <dgm:cxn modelId="{FE45C55D-863E-4B5E-8489-220F11E4F0CB}" type="presOf" srcId="{B281D2A4-2D09-4D40-888C-6B9E440811DD}" destId="{8C0B48EA-A2B1-4116-815F-9245B9D84C55}" srcOrd="0" destOrd="0" presId="urn:microsoft.com/office/officeart/2005/8/layout/vList3"/>
    <dgm:cxn modelId="{8A74AFC7-A93C-4F65-AB55-24329ADBA773}" type="presParOf" srcId="{1CA373EC-2FBC-4939-8256-C590E8FC68DD}" destId="{8DA8E1FC-A525-4F4A-A3BD-3FA19B162BE8}" srcOrd="0" destOrd="0" presId="urn:microsoft.com/office/officeart/2005/8/layout/vList3"/>
    <dgm:cxn modelId="{C09C2F27-D700-4AC4-B337-239AE8D3A91F}" type="presParOf" srcId="{8DA8E1FC-A525-4F4A-A3BD-3FA19B162BE8}" destId="{0CAAAD4A-00AF-4AFE-8E64-3E2DD16E0A5E}" srcOrd="0" destOrd="0" presId="urn:microsoft.com/office/officeart/2005/8/layout/vList3"/>
    <dgm:cxn modelId="{830BB2A8-1B43-435A-8A3B-EB8777DEEE3A}" type="presParOf" srcId="{8DA8E1FC-A525-4F4A-A3BD-3FA19B162BE8}" destId="{8C0B48EA-A2B1-4116-815F-9245B9D84C55}"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600" b="1" dirty="0" smtClean="0"/>
            <a:t>POLÍTICA NACIONAL DE DESARROLLO RURAL. </a:t>
          </a:r>
        </a:p>
        <a:p>
          <a:pPr algn="just" rtl="0"/>
          <a:r>
            <a:rPr lang="es-CL" sz="1600" b="1" dirty="0" smtClean="0"/>
            <a:t>ETAPA 1: 2018 – 2019</a:t>
          </a:r>
          <a:r>
            <a:rPr lang="es-CL" sz="1600" dirty="0" smtClean="0"/>
            <a:t>. </a:t>
          </a:r>
        </a:p>
        <a:p>
          <a:pPr algn="just" rtl="0"/>
          <a:r>
            <a:rPr lang="es-CL" sz="1400" dirty="0" smtClean="0"/>
            <a:t>1.Estudio línea base sobre 5 ámbitos de Política Nacional de Desarrollo Rural </a:t>
          </a:r>
        </a:p>
        <a:p>
          <a:pPr algn="just" rtl="0"/>
          <a:r>
            <a:rPr lang="es-CL" sz="1400" dirty="0" smtClean="0"/>
            <a:t>2. Estudio de instrumentos para la implementación de la Política Nacional de Desarrollo Rural (PN de DR). Ambos 100% terminado.</a:t>
          </a:r>
        </a:p>
        <a:p>
          <a:pPr algn="just" rtl="0"/>
          <a:r>
            <a:rPr lang="es-CL" sz="1400" dirty="0" smtClean="0"/>
            <a:t> 3. Elaboración de estrategia regional de la PN de DR. Se inició proceso conformación Comité Regional de desarrollo rural</a:t>
          </a:r>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custScaleX="118038" custScaleY="179013">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l" rtl="0"/>
          <a:r>
            <a:rPr lang="es-CL" sz="1600" b="1" dirty="0" smtClean="0"/>
            <a:t>ETAPA 2: 2018-2022</a:t>
          </a:r>
        </a:p>
        <a:p>
          <a:pPr algn="l" rtl="0"/>
          <a:r>
            <a:rPr lang="es-CL" sz="1600" b="1" dirty="0" smtClean="0"/>
            <a:t> </a:t>
          </a:r>
          <a:r>
            <a:rPr lang="es-CL" sz="1600" dirty="0" smtClean="0"/>
            <a:t>Implementación PN de DR. Piloto en ejecución en </a:t>
          </a:r>
          <a:r>
            <a:rPr lang="es-CL" sz="1600" dirty="0" err="1" smtClean="0"/>
            <a:t>Melipeuco</a:t>
          </a:r>
          <a:r>
            <a:rPr lang="es-CL" sz="1600" dirty="0" smtClean="0"/>
            <a:t>.</a:t>
          </a:r>
        </a:p>
        <a:p>
          <a:pPr algn="l" rtl="0"/>
          <a:r>
            <a:rPr lang="es-CL" sz="1600" dirty="0" smtClean="0"/>
            <a:t>Hay convenios firmados: Vivienda y Urbanismo, Salud y MIDESO. </a:t>
          </a:r>
        </a:p>
        <a:p>
          <a:pPr algn="l" rtl="0"/>
          <a:r>
            <a:rPr lang="es-CL" sz="1600" dirty="0" smtClean="0"/>
            <a:t>Se incorporó un coordinador territorial para desarrollo del proyecto.</a:t>
          </a:r>
          <a:endParaRPr lang="es-CL" sz="1400"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custScaleX="109373" custScaleY="133096">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200" b="1" dirty="0" smtClean="0"/>
            <a:t>CONSTRUCCIÓN PARQUE URBANO ISLA CAUTÍN, TEMUCO. (EJECUCIÓN).</a:t>
          </a:r>
        </a:p>
        <a:p>
          <a:pPr algn="just"/>
          <a:r>
            <a:rPr lang="es-CL" sz="1200" dirty="0" smtClean="0"/>
            <a:t>Superficie </a:t>
          </a:r>
          <a:r>
            <a:rPr lang="es-CL" sz="1400" b="1" dirty="0" smtClean="0"/>
            <a:t>277.546,7 m2 </a:t>
          </a:r>
        </a:p>
        <a:p>
          <a:pPr algn="just"/>
          <a:r>
            <a:rPr lang="es-CL" sz="1200" dirty="0" smtClean="0"/>
            <a:t>Avance de </a:t>
          </a:r>
          <a:r>
            <a:rPr lang="es-CL" sz="1400" b="1" dirty="0" smtClean="0"/>
            <a:t>21%.</a:t>
          </a:r>
        </a:p>
        <a:p>
          <a:pPr algn="just"/>
          <a:r>
            <a:rPr lang="es-CL" sz="1200" dirty="0" smtClean="0"/>
            <a:t>Inversión: </a:t>
          </a:r>
          <a:r>
            <a:rPr lang="es-CL" sz="1600" b="1" dirty="0" smtClean="0"/>
            <a:t>M$ 15.488.779.</a:t>
          </a:r>
          <a:endParaRPr lang="es-CL" sz="1600" b="1"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custScaleX="186482" custScaleY="186482" custLinFactNeighborX="-24547" custLinFactNeighborY="-674"/>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custScaleY="192957">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9D560F8-E3C6-47B0-8A4C-D8089501C37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3F5CEC-5446-4C82-8AC9-3CFE60E8C5FC}">
      <dgm:prSet custT="1"/>
      <dgm:spPr/>
      <dgm:t>
        <a:bodyPr/>
        <a:lstStyle/>
        <a:p>
          <a:pPr algn="just"/>
          <a:r>
            <a:rPr lang="es-CL" sz="1400" b="1" dirty="0" smtClean="0"/>
            <a:t>INTERCONEXIÓN VIAL TCO. P. LAS CASAS (EN EJECUCIÓN)</a:t>
          </a:r>
        </a:p>
        <a:p>
          <a:pPr algn="just"/>
          <a:r>
            <a:rPr lang="es-CL" sz="1400" dirty="0" smtClean="0"/>
            <a:t>1.- Ejecución de un Tercer Puente (</a:t>
          </a:r>
          <a:r>
            <a:rPr lang="es-CL" sz="1400" dirty="0" err="1" smtClean="0"/>
            <a:t>Treng</a:t>
          </a:r>
          <a:r>
            <a:rPr lang="es-CL" sz="1400" dirty="0" smtClean="0"/>
            <a:t> </a:t>
          </a:r>
          <a:r>
            <a:rPr lang="es-CL" sz="1400" dirty="0" err="1" smtClean="0"/>
            <a:t>Treng</a:t>
          </a:r>
          <a:r>
            <a:rPr lang="es-CL" sz="1400" dirty="0" smtClean="0"/>
            <a:t> </a:t>
          </a:r>
          <a:r>
            <a:rPr lang="es-CL" sz="1400" dirty="0" err="1" smtClean="0"/>
            <a:t>kay</a:t>
          </a:r>
          <a:r>
            <a:rPr lang="es-CL" sz="1400" dirty="0" smtClean="0"/>
            <a:t> </a:t>
          </a:r>
          <a:r>
            <a:rPr lang="es-CL" sz="1400" dirty="0" err="1" smtClean="0"/>
            <a:t>Kay</a:t>
          </a:r>
          <a:r>
            <a:rPr lang="es-CL" sz="1400" dirty="0" smtClean="0"/>
            <a:t>) Contará con dos pistas por sentido. </a:t>
          </a:r>
        </a:p>
        <a:p>
          <a:pPr algn="just"/>
          <a:r>
            <a:rPr lang="es-CL" sz="1400" b="1" dirty="0" smtClean="0"/>
            <a:t>72% </a:t>
          </a:r>
          <a:r>
            <a:rPr lang="es-CL" sz="1400" b="1" dirty="0" smtClean="0">
              <a:solidFill>
                <a:schemeClr val="bg1"/>
              </a:solidFill>
            </a:rPr>
            <a:t>de avance de la obra.</a:t>
          </a:r>
        </a:p>
        <a:p>
          <a:pPr algn="just"/>
          <a:r>
            <a:rPr lang="es-CL" sz="1400" b="1" dirty="0" smtClean="0"/>
            <a:t>Término Dic. 2020.</a:t>
          </a:r>
        </a:p>
        <a:p>
          <a:pPr algn="just"/>
          <a:r>
            <a:rPr lang="es-CL" sz="1400" dirty="0" smtClean="0"/>
            <a:t>2.- Ejecución de 15 km. de calzada y 9 km. de </a:t>
          </a:r>
          <a:r>
            <a:rPr lang="es-CL" sz="1400" dirty="0" err="1" smtClean="0"/>
            <a:t>ciclovías</a:t>
          </a:r>
          <a:r>
            <a:rPr lang="es-CL" sz="1400" dirty="0" smtClean="0"/>
            <a:t> Temuco y Padre Las Casas. Unidad financiera: sectorial.</a:t>
          </a:r>
        </a:p>
        <a:p>
          <a:pPr algn="just"/>
          <a:r>
            <a:rPr lang="es-CL" sz="1400" b="1" dirty="0" smtClean="0"/>
            <a:t>99% de avance de la obra.</a:t>
          </a:r>
        </a:p>
        <a:p>
          <a:pPr algn="just"/>
          <a:r>
            <a:rPr lang="es-CL" sz="1400" b="1" u="sng" dirty="0" smtClean="0"/>
            <a:t>INVERSIÓN</a:t>
          </a:r>
        </a:p>
        <a:p>
          <a:pPr algn="just"/>
          <a:r>
            <a:rPr lang="es-CL" sz="1400" dirty="0" smtClean="0"/>
            <a:t>Monto inversión total		: </a:t>
          </a:r>
          <a:r>
            <a:rPr lang="es-CL" sz="1400" b="1" dirty="0" smtClean="0"/>
            <a:t>M$ 94.347.200</a:t>
          </a:r>
        </a:p>
        <a:p>
          <a:pPr algn="just"/>
          <a:r>
            <a:rPr lang="es-CL" sz="1400" dirty="0" smtClean="0"/>
            <a:t>Monto puente Tren </a:t>
          </a:r>
          <a:r>
            <a:rPr lang="es-CL" sz="1400" dirty="0" err="1" smtClean="0"/>
            <a:t>Tren</a:t>
          </a:r>
          <a:r>
            <a:rPr lang="es-CL" sz="1400" dirty="0" smtClean="0"/>
            <a:t> y </a:t>
          </a:r>
          <a:r>
            <a:rPr lang="es-CL" sz="1400" dirty="0" err="1" smtClean="0"/>
            <a:t>Kay</a:t>
          </a:r>
          <a:r>
            <a:rPr lang="es-CL" sz="1400" dirty="0" smtClean="0"/>
            <a:t> </a:t>
          </a:r>
          <a:r>
            <a:rPr lang="es-CL" sz="1400" dirty="0" err="1" smtClean="0"/>
            <a:t>Kay</a:t>
          </a:r>
          <a:r>
            <a:rPr lang="es-CL" sz="1400" dirty="0" smtClean="0"/>
            <a:t>: </a:t>
          </a:r>
          <a:r>
            <a:rPr lang="es-CL" sz="1400" b="1" dirty="0" smtClean="0"/>
            <a:t>M$ 17.319.000 </a:t>
          </a:r>
        </a:p>
        <a:p>
          <a:pPr algn="just"/>
          <a:r>
            <a:rPr lang="es-CL" sz="1400" dirty="0" smtClean="0"/>
            <a:t>Monto inversión vialidades	: </a:t>
          </a:r>
          <a:r>
            <a:rPr lang="es-CL" sz="1400" b="1" dirty="0" smtClean="0"/>
            <a:t>M$ 77.028.200</a:t>
          </a:r>
          <a:endParaRPr lang="es-CL" sz="1400" b="1" dirty="0"/>
        </a:p>
      </dgm:t>
    </dgm:pt>
    <dgm:pt modelId="{C17D2876-70C7-4083-B733-E8975BA6AFC3}" type="parTrans" cxnId="{1097A975-F750-4E84-87A0-8AC496EC0CAA}">
      <dgm:prSet/>
      <dgm:spPr/>
      <dgm:t>
        <a:bodyPr/>
        <a:lstStyle/>
        <a:p>
          <a:endParaRPr lang="es-ES"/>
        </a:p>
      </dgm:t>
    </dgm:pt>
    <dgm:pt modelId="{E02073A1-8365-48D5-B1D3-70DA1E06DA95}" type="sibTrans" cxnId="{1097A975-F750-4E84-87A0-8AC496EC0CAA}">
      <dgm:prSet/>
      <dgm:spPr/>
      <dgm:t>
        <a:bodyPr/>
        <a:lstStyle/>
        <a:p>
          <a:endParaRPr lang="es-ES"/>
        </a:p>
      </dgm:t>
    </dgm:pt>
    <dgm:pt modelId="{D654AE61-F02E-4F3C-93D0-A9444C6E6068}" type="pres">
      <dgm:prSet presAssocID="{29D560F8-E3C6-47B0-8A4C-D8089501C37E}" presName="linearFlow" presStyleCnt="0">
        <dgm:presLayoutVars>
          <dgm:dir/>
          <dgm:resizeHandles val="exact"/>
        </dgm:presLayoutVars>
      </dgm:prSet>
      <dgm:spPr/>
      <dgm:t>
        <a:bodyPr/>
        <a:lstStyle/>
        <a:p>
          <a:endParaRPr lang="es-ES"/>
        </a:p>
      </dgm:t>
    </dgm:pt>
    <dgm:pt modelId="{4BCE624E-046C-4C42-87DD-C650FB9C7560}" type="pres">
      <dgm:prSet presAssocID="{CF3F5CEC-5446-4C82-8AC9-3CFE60E8C5FC}" presName="composite" presStyleCnt="0"/>
      <dgm:spPr/>
    </dgm:pt>
    <dgm:pt modelId="{9D027FFD-BBA0-4CF7-B81D-6F68CA051EC0}" type="pres">
      <dgm:prSet presAssocID="{CF3F5CEC-5446-4C82-8AC9-3CFE60E8C5FC}" presName="imgShp" presStyleLbl="fgImgPlace1" presStyleIdx="0" presStyleCnt="1" custScaleX="82141" custScaleY="82141" custLinFactNeighborX="1743" custLinFactNeighborY="1098"/>
      <dgm:spPr>
        <a:blipFill>
          <a:blip xmlns:r="http://schemas.openxmlformats.org/officeDocument/2006/relationships" r:embed="rId1"/>
          <a:srcRect/>
          <a:stretch>
            <a:fillRect l="-25000" r="-25000"/>
          </a:stretch>
        </a:blipFill>
      </dgm:spPr>
    </dgm:pt>
    <dgm:pt modelId="{28CB8BB3-243A-4B07-8333-EACA769A41C7}" type="pres">
      <dgm:prSet presAssocID="{CF3F5CEC-5446-4C82-8AC9-3CFE60E8C5FC}" presName="txShp" presStyleLbl="node1" presStyleIdx="0" presStyleCnt="1" custScaleX="118879" custScaleY="121316">
        <dgm:presLayoutVars>
          <dgm:bulletEnabled val="1"/>
        </dgm:presLayoutVars>
      </dgm:prSet>
      <dgm:spPr/>
      <dgm:t>
        <a:bodyPr/>
        <a:lstStyle/>
        <a:p>
          <a:endParaRPr lang="es-ES"/>
        </a:p>
      </dgm:t>
    </dgm:pt>
  </dgm:ptLst>
  <dgm:cxnLst>
    <dgm:cxn modelId="{4982F4C6-0B8B-40FE-8EDE-884E342BB563}" type="presOf" srcId="{29D560F8-E3C6-47B0-8A4C-D8089501C37E}" destId="{D654AE61-F02E-4F3C-93D0-A9444C6E6068}" srcOrd="0" destOrd="0" presId="urn:microsoft.com/office/officeart/2005/8/layout/vList3"/>
    <dgm:cxn modelId="{A2C85042-06BD-44AB-B891-7E235FFE7328}" type="presOf" srcId="{CF3F5CEC-5446-4C82-8AC9-3CFE60E8C5FC}" destId="{28CB8BB3-243A-4B07-8333-EACA769A41C7}" srcOrd="0" destOrd="0" presId="urn:microsoft.com/office/officeart/2005/8/layout/vList3"/>
    <dgm:cxn modelId="{1097A975-F750-4E84-87A0-8AC496EC0CAA}" srcId="{29D560F8-E3C6-47B0-8A4C-D8089501C37E}" destId="{CF3F5CEC-5446-4C82-8AC9-3CFE60E8C5FC}" srcOrd="0" destOrd="0" parTransId="{C17D2876-70C7-4083-B733-E8975BA6AFC3}" sibTransId="{E02073A1-8365-48D5-B1D3-70DA1E06DA95}"/>
    <dgm:cxn modelId="{C58860C1-6DFC-4FD1-9C3B-1DE6B97A8462}" type="presParOf" srcId="{D654AE61-F02E-4F3C-93D0-A9444C6E6068}" destId="{4BCE624E-046C-4C42-87DD-C650FB9C7560}" srcOrd="0" destOrd="0" presId="urn:microsoft.com/office/officeart/2005/8/layout/vList3"/>
    <dgm:cxn modelId="{960A027F-967D-41E5-9412-CEAF00C446D7}" type="presParOf" srcId="{4BCE624E-046C-4C42-87DD-C650FB9C7560}" destId="{9D027FFD-BBA0-4CF7-B81D-6F68CA051EC0}" srcOrd="0" destOrd="0" presId="urn:microsoft.com/office/officeart/2005/8/layout/vList3"/>
    <dgm:cxn modelId="{26A7CE4C-A6CF-4864-B89E-D39B2C9EB0FE}" type="presParOf" srcId="{4BCE624E-046C-4C42-87DD-C650FB9C7560}" destId="{28CB8BB3-243A-4B07-8333-EACA769A41C7}"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5D65AD-CA28-464E-BE4A-D17C07DDA40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41720BC5-6518-435B-A7CE-4CE64F207E1C}">
      <dgm:prSet custT="1"/>
      <dgm:spPr/>
      <dgm:t>
        <a:bodyPr/>
        <a:lstStyle/>
        <a:p>
          <a:pPr algn="just" rtl="0"/>
          <a:r>
            <a:rPr lang="es-CL" sz="1600" b="1" dirty="0" smtClean="0"/>
            <a:t>30 proyectos </a:t>
          </a:r>
          <a:r>
            <a:rPr lang="es-CL" sz="1600" b="0" dirty="0" smtClean="0"/>
            <a:t>que benefician </a:t>
          </a:r>
          <a:r>
            <a:rPr lang="es-CL" sz="1600" b="1" dirty="0" smtClean="0"/>
            <a:t>a 23.280</a:t>
          </a:r>
          <a:r>
            <a:rPr lang="es-CL" sz="1400" dirty="0" smtClean="0"/>
            <a:t> personas aprox.  (APR, MOP y GORE), con un total de </a:t>
          </a:r>
          <a:r>
            <a:rPr lang="es-CL" sz="1600" b="1" dirty="0" smtClean="0"/>
            <a:t>5.820</a:t>
          </a:r>
          <a:r>
            <a:rPr lang="es-CL" sz="1400" b="1" dirty="0" smtClean="0"/>
            <a:t> </a:t>
          </a:r>
          <a:r>
            <a:rPr lang="es-CL" sz="1400" b="0" dirty="0" smtClean="0"/>
            <a:t>arranques</a:t>
          </a:r>
          <a:r>
            <a:rPr lang="es-CL" sz="1400" b="1" dirty="0" smtClean="0"/>
            <a:t> </a:t>
          </a:r>
          <a:r>
            <a:rPr lang="es-CL" sz="1400" b="0" dirty="0" smtClean="0"/>
            <a:t>conectados; </a:t>
          </a:r>
          <a:r>
            <a:rPr lang="es-CL" sz="1400" b="1" dirty="0" smtClean="0"/>
            <a:t>y</a:t>
          </a:r>
          <a:r>
            <a:rPr lang="es-CL" sz="1400" dirty="0" smtClean="0"/>
            <a:t> </a:t>
          </a:r>
          <a:r>
            <a:rPr lang="es-CL" sz="1600" b="1" dirty="0" smtClean="0"/>
            <a:t>26 proyectos </a:t>
          </a:r>
          <a:r>
            <a:rPr lang="es-CL" sz="1400" dirty="0" smtClean="0"/>
            <a:t>iniciados de APR que entregarán agua a </a:t>
          </a:r>
          <a:r>
            <a:rPr lang="es-CL" sz="1400" b="1" dirty="0" smtClean="0"/>
            <a:t>21 mil personas</a:t>
          </a:r>
          <a:r>
            <a:rPr lang="es-CL" sz="1400" dirty="0" smtClean="0"/>
            <a:t>.</a:t>
          </a:r>
        </a:p>
        <a:p>
          <a:pPr algn="just" rtl="0"/>
          <a:r>
            <a:rPr lang="es-CL" sz="1400" b="1" dirty="0" smtClean="0"/>
            <a:t>A Dic. 2019: 35 proyectos.</a:t>
          </a:r>
        </a:p>
        <a:p>
          <a:pPr algn="just" rtl="0"/>
          <a:r>
            <a:rPr lang="es-CL" sz="1400" b="1" dirty="0" smtClean="0"/>
            <a:t>A Dic. 2020: 60 proyectos.</a:t>
          </a:r>
          <a:endParaRPr lang="es-CL" sz="1400" b="1" dirty="0"/>
        </a:p>
      </dgm:t>
    </dgm:pt>
    <dgm:pt modelId="{5554263E-FCC1-4BA0-9502-9D7C9804F916}" type="parTrans" cxnId="{5B1D816F-F9A0-41D5-BACA-21FCE1BE060B}">
      <dgm:prSet/>
      <dgm:spPr/>
      <dgm:t>
        <a:bodyPr/>
        <a:lstStyle/>
        <a:p>
          <a:endParaRPr lang="es-ES"/>
        </a:p>
      </dgm:t>
    </dgm:pt>
    <dgm:pt modelId="{75DB15E0-8403-415D-8D1E-B0C0DFE27313}" type="sibTrans" cxnId="{5B1D816F-F9A0-41D5-BACA-21FCE1BE060B}">
      <dgm:prSet/>
      <dgm:spPr/>
      <dgm:t>
        <a:bodyPr/>
        <a:lstStyle/>
        <a:p>
          <a:endParaRPr lang="es-ES"/>
        </a:p>
      </dgm:t>
    </dgm:pt>
    <dgm:pt modelId="{5232E9A8-88F8-4354-BC13-A7BDD8983004}" type="pres">
      <dgm:prSet presAssocID="{F85D65AD-CA28-464E-BE4A-D17C07DDA402}" presName="linearFlow" presStyleCnt="0">
        <dgm:presLayoutVars>
          <dgm:dir/>
          <dgm:resizeHandles val="exact"/>
        </dgm:presLayoutVars>
      </dgm:prSet>
      <dgm:spPr/>
      <dgm:t>
        <a:bodyPr/>
        <a:lstStyle/>
        <a:p>
          <a:endParaRPr lang="es-ES"/>
        </a:p>
      </dgm:t>
    </dgm:pt>
    <dgm:pt modelId="{00CB2FA0-1F68-4D34-884B-2279A6460B31}" type="pres">
      <dgm:prSet presAssocID="{41720BC5-6518-435B-A7CE-4CE64F207E1C}" presName="composite" presStyleCnt="0"/>
      <dgm:spPr/>
    </dgm:pt>
    <dgm:pt modelId="{38723B3D-8E6D-4698-980F-DADF6F02FE52}" type="pres">
      <dgm:prSet presAssocID="{41720BC5-6518-435B-A7CE-4CE64F207E1C}"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a:p>
      </dgm:t>
    </dgm:pt>
    <dgm:pt modelId="{54171297-0065-4187-AE08-5CD3ADD0C1B2}" type="pres">
      <dgm:prSet presAssocID="{41720BC5-6518-435B-A7CE-4CE64F207E1C}" presName="txShp" presStyleLbl="node1" presStyleIdx="0" presStyleCnt="1" custLinFactNeighborX="70247">
        <dgm:presLayoutVars>
          <dgm:bulletEnabled val="1"/>
        </dgm:presLayoutVars>
      </dgm:prSet>
      <dgm:spPr/>
      <dgm:t>
        <a:bodyPr/>
        <a:lstStyle/>
        <a:p>
          <a:endParaRPr lang="es-ES"/>
        </a:p>
      </dgm:t>
    </dgm:pt>
  </dgm:ptLst>
  <dgm:cxnLst>
    <dgm:cxn modelId="{AB105EC0-DB5E-4BD8-B818-9DBBD13C6767}" type="presOf" srcId="{41720BC5-6518-435B-A7CE-4CE64F207E1C}" destId="{54171297-0065-4187-AE08-5CD3ADD0C1B2}" srcOrd="0" destOrd="0" presId="urn:microsoft.com/office/officeart/2005/8/layout/vList3"/>
    <dgm:cxn modelId="{819362BC-8E6A-4995-9B23-CEE19ACC88CD}" type="presOf" srcId="{F85D65AD-CA28-464E-BE4A-D17C07DDA402}" destId="{5232E9A8-88F8-4354-BC13-A7BDD8983004}" srcOrd="0" destOrd="0" presId="urn:microsoft.com/office/officeart/2005/8/layout/vList3"/>
    <dgm:cxn modelId="{5B1D816F-F9A0-41D5-BACA-21FCE1BE060B}" srcId="{F85D65AD-CA28-464E-BE4A-D17C07DDA402}" destId="{41720BC5-6518-435B-A7CE-4CE64F207E1C}" srcOrd="0" destOrd="0" parTransId="{5554263E-FCC1-4BA0-9502-9D7C9804F916}" sibTransId="{75DB15E0-8403-415D-8D1E-B0C0DFE27313}"/>
    <dgm:cxn modelId="{0276A1AB-2A5F-4560-9647-F6C6FCA970BD}" type="presParOf" srcId="{5232E9A8-88F8-4354-BC13-A7BDD8983004}" destId="{00CB2FA0-1F68-4D34-884B-2279A6460B31}" srcOrd="0" destOrd="0" presId="urn:microsoft.com/office/officeart/2005/8/layout/vList3"/>
    <dgm:cxn modelId="{B52DDEC0-2CF6-46A0-AF69-F80789F49373}" type="presParOf" srcId="{00CB2FA0-1F68-4D34-884B-2279A6460B31}" destId="{38723B3D-8E6D-4698-980F-DADF6F02FE52}" srcOrd="0" destOrd="0" presId="urn:microsoft.com/office/officeart/2005/8/layout/vList3"/>
    <dgm:cxn modelId="{4680D8E3-75CD-46A3-A7C9-9E5CBE7D0B78}" type="presParOf" srcId="{00CB2FA0-1F68-4D34-884B-2279A6460B31}" destId="{54171297-0065-4187-AE08-5CD3ADD0C1B2}"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34ABFCC-C650-42BA-B80B-66403F37A39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02A06D13-564C-46CC-80B4-BCF4F5684F12}">
      <dgm:prSet custT="1"/>
      <dgm:spPr/>
      <dgm:t>
        <a:bodyPr/>
        <a:lstStyle/>
        <a:p>
          <a:pPr algn="ctr" rtl="0"/>
          <a:r>
            <a:rPr lang="es-CL" sz="1400" b="1" dirty="0" smtClean="0"/>
            <a:t>INVERSIÓN ESPACIOS PÚBLICOS Fondos reactivación económica.</a:t>
          </a:r>
        </a:p>
        <a:p>
          <a:pPr algn="just" rtl="0"/>
          <a:r>
            <a:rPr lang="es-CL" sz="1400" dirty="0" smtClean="0"/>
            <a:t> </a:t>
          </a:r>
          <a:r>
            <a:rPr lang="es-CL" sz="1400" dirty="0" err="1" smtClean="0"/>
            <a:t>Vilcún</a:t>
          </a:r>
          <a:r>
            <a:rPr lang="es-CL" sz="1400" dirty="0" smtClean="0"/>
            <a:t>: </a:t>
          </a:r>
        </a:p>
        <a:p>
          <a:pPr algn="just" rtl="0"/>
          <a:r>
            <a:rPr lang="es-CL" sz="1400" dirty="0" smtClean="0"/>
            <a:t>Mejoramiento Eje Constitución y Plazas </a:t>
          </a:r>
          <a:r>
            <a:rPr lang="es-CL" sz="1400" dirty="0" err="1" smtClean="0"/>
            <a:t>Cherquenco</a:t>
          </a:r>
          <a:r>
            <a:rPr lang="es-CL" sz="1400" dirty="0" smtClean="0"/>
            <a:t>. </a:t>
          </a:r>
          <a:r>
            <a:rPr lang="es-CL" sz="1400" b="1" dirty="0" smtClean="0"/>
            <a:t>M$ </a:t>
          </a:r>
          <a:r>
            <a:rPr lang="es-CL" sz="1400" b="1" dirty="0" smtClean="0"/>
            <a:t>786.241.-</a:t>
          </a:r>
        </a:p>
        <a:p>
          <a:pPr algn="just" rtl="0"/>
          <a:r>
            <a:rPr lang="es-CL" sz="1400" dirty="0" err="1" smtClean="0"/>
            <a:t>Traiguén</a:t>
          </a:r>
          <a:r>
            <a:rPr lang="es-CL" sz="1400" dirty="0" smtClean="0"/>
            <a:t>:</a:t>
          </a:r>
        </a:p>
        <a:p>
          <a:pPr algn="just" rtl="0"/>
          <a:r>
            <a:rPr lang="es-CL" sz="1400" dirty="0" smtClean="0"/>
            <a:t>Mejoramiento </a:t>
          </a:r>
          <a:r>
            <a:rPr lang="es-CL" sz="1400" dirty="0" err="1" smtClean="0"/>
            <a:t>Bandejones</a:t>
          </a:r>
          <a:r>
            <a:rPr lang="es-CL" sz="1400" dirty="0" smtClean="0"/>
            <a:t> Av. Suiza I Etapa </a:t>
          </a:r>
          <a:r>
            <a:rPr lang="es-CL" sz="1400" b="1" dirty="0" smtClean="0"/>
            <a:t>M</a:t>
          </a:r>
          <a:r>
            <a:rPr lang="es-CL" sz="1400" b="1" dirty="0" smtClean="0"/>
            <a:t>$ 791.915.-</a:t>
          </a:r>
          <a:endParaRPr lang="es-CL" sz="2000" b="1" dirty="0"/>
        </a:p>
      </dgm:t>
    </dgm:pt>
    <dgm:pt modelId="{15F7A6CE-A5E7-4D81-97D8-AEED84F7973E}" type="parTrans" cxnId="{DC439FDF-4787-4A61-B5E1-3A2325421865}">
      <dgm:prSet/>
      <dgm:spPr/>
      <dgm:t>
        <a:bodyPr/>
        <a:lstStyle/>
        <a:p>
          <a:endParaRPr lang="es-ES"/>
        </a:p>
      </dgm:t>
    </dgm:pt>
    <dgm:pt modelId="{9346AD85-78FE-458F-A2B1-66A6C0D210FB}" type="sibTrans" cxnId="{DC439FDF-4787-4A61-B5E1-3A2325421865}">
      <dgm:prSet/>
      <dgm:spPr/>
      <dgm:t>
        <a:bodyPr/>
        <a:lstStyle/>
        <a:p>
          <a:endParaRPr lang="es-ES"/>
        </a:p>
      </dgm:t>
    </dgm:pt>
    <dgm:pt modelId="{B942CCE4-48CD-4ECA-90B4-F80BE9D5245C}" type="pres">
      <dgm:prSet presAssocID="{D34ABFCC-C650-42BA-B80B-66403F37A39A}" presName="linearFlow" presStyleCnt="0">
        <dgm:presLayoutVars>
          <dgm:dir/>
          <dgm:resizeHandles val="exact"/>
        </dgm:presLayoutVars>
      </dgm:prSet>
      <dgm:spPr/>
      <dgm:t>
        <a:bodyPr/>
        <a:lstStyle/>
        <a:p>
          <a:endParaRPr lang="es-ES"/>
        </a:p>
      </dgm:t>
    </dgm:pt>
    <dgm:pt modelId="{D8B126E2-6773-4E45-9F72-4E3915E50463}" type="pres">
      <dgm:prSet presAssocID="{02A06D13-564C-46CC-80B4-BCF4F5684F12}" presName="composite" presStyleCnt="0"/>
      <dgm:spPr/>
    </dgm:pt>
    <dgm:pt modelId="{34B1F697-F4A8-4761-AF64-418FA7F51CC1}" type="pres">
      <dgm:prSet presAssocID="{02A06D13-564C-46CC-80B4-BCF4F5684F12}"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4EBAF79E-3A0E-499A-A127-84AF176F9987}" type="pres">
      <dgm:prSet presAssocID="{02A06D13-564C-46CC-80B4-BCF4F5684F12}" presName="txShp" presStyleLbl="node1" presStyleIdx="0" presStyleCnt="1" custScaleX="112618" custScaleY="116819">
        <dgm:presLayoutVars>
          <dgm:bulletEnabled val="1"/>
        </dgm:presLayoutVars>
      </dgm:prSet>
      <dgm:spPr/>
      <dgm:t>
        <a:bodyPr/>
        <a:lstStyle/>
        <a:p>
          <a:endParaRPr lang="es-ES"/>
        </a:p>
      </dgm:t>
    </dgm:pt>
  </dgm:ptLst>
  <dgm:cxnLst>
    <dgm:cxn modelId="{19E44125-0FEA-41E4-993D-69250832C7C4}" type="presOf" srcId="{02A06D13-564C-46CC-80B4-BCF4F5684F12}" destId="{4EBAF79E-3A0E-499A-A127-84AF176F9987}" srcOrd="0" destOrd="0" presId="urn:microsoft.com/office/officeart/2005/8/layout/vList3"/>
    <dgm:cxn modelId="{C7D44185-6EC6-4FA5-9258-BBD55843F818}" type="presOf" srcId="{D34ABFCC-C650-42BA-B80B-66403F37A39A}" destId="{B942CCE4-48CD-4ECA-90B4-F80BE9D5245C}" srcOrd="0" destOrd="0" presId="urn:microsoft.com/office/officeart/2005/8/layout/vList3"/>
    <dgm:cxn modelId="{DC439FDF-4787-4A61-B5E1-3A2325421865}" srcId="{D34ABFCC-C650-42BA-B80B-66403F37A39A}" destId="{02A06D13-564C-46CC-80B4-BCF4F5684F12}" srcOrd="0" destOrd="0" parTransId="{15F7A6CE-A5E7-4D81-97D8-AEED84F7973E}" sibTransId="{9346AD85-78FE-458F-A2B1-66A6C0D210FB}"/>
    <dgm:cxn modelId="{A36E9FEF-BF80-49CF-85E8-59BCBEB8B214}" type="presParOf" srcId="{B942CCE4-48CD-4ECA-90B4-F80BE9D5245C}" destId="{D8B126E2-6773-4E45-9F72-4E3915E50463}" srcOrd="0" destOrd="0" presId="urn:microsoft.com/office/officeart/2005/8/layout/vList3"/>
    <dgm:cxn modelId="{BF306289-4517-4A9F-897A-C48200E524C1}" type="presParOf" srcId="{D8B126E2-6773-4E45-9F72-4E3915E50463}" destId="{34B1F697-F4A8-4761-AF64-418FA7F51CC1}" srcOrd="0" destOrd="0" presId="urn:microsoft.com/office/officeart/2005/8/layout/vList3"/>
    <dgm:cxn modelId="{2D792ED6-EAF2-473B-9C02-C1E854F52C22}" type="presParOf" srcId="{D8B126E2-6773-4E45-9F72-4E3915E50463}" destId="{4EBAF79E-3A0E-499A-A127-84AF176F9987}"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BF955A9-4274-40D7-A52F-391EC39D2C8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CE256DE-184E-4AD4-88EA-A92510793392}">
      <dgm:prSet custT="1"/>
      <dgm:spPr/>
      <dgm:t>
        <a:bodyPr/>
        <a:lstStyle/>
        <a:p>
          <a:pPr algn="just" rtl="0"/>
          <a:r>
            <a:rPr lang="es-CL" sz="1700" dirty="0" smtClean="0"/>
            <a:t>SUBSIDIOS</a:t>
          </a:r>
        </a:p>
        <a:p>
          <a:pPr algn="just" rtl="0"/>
          <a:r>
            <a:rPr lang="es-CL" sz="1400" dirty="0" smtClean="0"/>
            <a:t> A la fecha se ha entregado </a:t>
          </a:r>
          <a:r>
            <a:rPr lang="es-CL" sz="1600" b="1" dirty="0" smtClean="0"/>
            <a:t>23.614</a:t>
          </a:r>
          <a:r>
            <a:rPr lang="es-CL" sz="1400" dirty="0" smtClean="0"/>
            <a:t> subsidios (</a:t>
          </a:r>
          <a:r>
            <a:rPr lang="es-CL" sz="1400" b="1" dirty="0" smtClean="0"/>
            <a:t>acumulado 2018 - 2019</a:t>
          </a:r>
          <a:r>
            <a:rPr lang="es-CL" sz="1400" dirty="0" smtClean="0"/>
            <a:t>), a través de sus diferentes líneas de apoyo vinculadas al Plan Impulso.</a:t>
          </a:r>
          <a:endParaRPr lang="es-CL" sz="1400" dirty="0"/>
        </a:p>
      </dgm:t>
    </dgm:pt>
    <dgm:pt modelId="{87A5FA97-D160-4A07-A82F-8785B18A99F2}" type="parTrans" cxnId="{C8FEF2DA-72EA-4BBB-B808-F669F751E934}">
      <dgm:prSet/>
      <dgm:spPr/>
      <dgm:t>
        <a:bodyPr/>
        <a:lstStyle/>
        <a:p>
          <a:endParaRPr lang="es-ES"/>
        </a:p>
      </dgm:t>
    </dgm:pt>
    <dgm:pt modelId="{185678FF-0B05-43E5-918F-E46033C316E0}" type="sibTrans" cxnId="{C8FEF2DA-72EA-4BBB-B808-F669F751E934}">
      <dgm:prSet/>
      <dgm:spPr/>
      <dgm:t>
        <a:bodyPr/>
        <a:lstStyle/>
        <a:p>
          <a:endParaRPr lang="es-ES"/>
        </a:p>
      </dgm:t>
    </dgm:pt>
    <dgm:pt modelId="{F5DB5E11-BE88-4E3E-A336-A240F4C624C8}" type="pres">
      <dgm:prSet presAssocID="{1BF955A9-4274-40D7-A52F-391EC39D2C82}" presName="linearFlow" presStyleCnt="0">
        <dgm:presLayoutVars>
          <dgm:dir/>
          <dgm:resizeHandles val="exact"/>
        </dgm:presLayoutVars>
      </dgm:prSet>
      <dgm:spPr/>
      <dgm:t>
        <a:bodyPr/>
        <a:lstStyle/>
        <a:p>
          <a:endParaRPr lang="es-ES"/>
        </a:p>
      </dgm:t>
    </dgm:pt>
    <dgm:pt modelId="{06F7E98A-FA08-4B6B-96A9-070EF418E3C5}" type="pres">
      <dgm:prSet presAssocID="{CCE256DE-184E-4AD4-88EA-A92510793392}" presName="composite" presStyleCnt="0"/>
      <dgm:spPr/>
    </dgm:pt>
    <dgm:pt modelId="{B2B5B80C-8EA6-4DBD-9327-F3CA7606F6CC}" type="pres">
      <dgm:prSet presAssocID="{CCE256DE-184E-4AD4-88EA-A92510793392}" presName="imgShp" presStyleLbl="fgImgPlace1" presStyleIdx="0" presStyleCnt="1" custScaleX="111326" custScaleY="111326" custLinFactNeighborX="-1019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2000" r="-32000"/>
          </a:stretch>
        </a:blipFill>
      </dgm:spPr>
    </dgm:pt>
    <dgm:pt modelId="{2EC5BC58-B832-44AF-9860-03FD3760142E}" type="pres">
      <dgm:prSet presAssocID="{CCE256DE-184E-4AD4-88EA-A92510793392}" presName="txShp" presStyleLbl="node1" presStyleIdx="0" presStyleCnt="1" custScaleX="127750" custScaleY="119545" custLinFactNeighborX="7868" custLinFactNeighborY="-114">
        <dgm:presLayoutVars>
          <dgm:bulletEnabled val="1"/>
        </dgm:presLayoutVars>
      </dgm:prSet>
      <dgm:spPr/>
      <dgm:t>
        <a:bodyPr/>
        <a:lstStyle/>
        <a:p>
          <a:endParaRPr lang="es-ES"/>
        </a:p>
      </dgm:t>
    </dgm:pt>
  </dgm:ptLst>
  <dgm:cxnLst>
    <dgm:cxn modelId="{1BAA7695-102A-4EB4-90EA-341D42FD31FD}" type="presOf" srcId="{1BF955A9-4274-40D7-A52F-391EC39D2C82}" destId="{F5DB5E11-BE88-4E3E-A336-A240F4C624C8}" srcOrd="0" destOrd="0" presId="urn:microsoft.com/office/officeart/2005/8/layout/vList3"/>
    <dgm:cxn modelId="{8E97A408-BD65-405D-A39A-BF4A349A8021}" type="presOf" srcId="{CCE256DE-184E-4AD4-88EA-A92510793392}" destId="{2EC5BC58-B832-44AF-9860-03FD3760142E}" srcOrd="0" destOrd="0" presId="urn:microsoft.com/office/officeart/2005/8/layout/vList3"/>
    <dgm:cxn modelId="{C8FEF2DA-72EA-4BBB-B808-F669F751E934}" srcId="{1BF955A9-4274-40D7-A52F-391EC39D2C82}" destId="{CCE256DE-184E-4AD4-88EA-A92510793392}" srcOrd="0" destOrd="0" parTransId="{87A5FA97-D160-4A07-A82F-8785B18A99F2}" sibTransId="{185678FF-0B05-43E5-918F-E46033C316E0}"/>
    <dgm:cxn modelId="{732F9FD5-5BB4-4238-93AD-50F2E7DB2B0E}" type="presParOf" srcId="{F5DB5E11-BE88-4E3E-A336-A240F4C624C8}" destId="{06F7E98A-FA08-4B6B-96A9-070EF418E3C5}" srcOrd="0" destOrd="0" presId="urn:microsoft.com/office/officeart/2005/8/layout/vList3"/>
    <dgm:cxn modelId="{028464E6-FE11-42EF-B36B-BE2675D732E2}" type="presParOf" srcId="{06F7E98A-FA08-4B6B-96A9-070EF418E3C5}" destId="{B2B5B80C-8EA6-4DBD-9327-F3CA7606F6CC}" srcOrd="0" destOrd="0" presId="urn:microsoft.com/office/officeart/2005/8/layout/vList3"/>
    <dgm:cxn modelId="{0F1CD4ED-8E55-42FA-8EE3-5E8626F4C23B}" type="presParOf" srcId="{06F7E98A-FA08-4B6B-96A9-070EF418E3C5}" destId="{2EC5BC58-B832-44AF-9860-03FD3760142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8689BD9-9F81-4381-A395-124D702A3D4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7BD13F81-CFCE-4003-B5A2-1F4E7AC7484C}">
      <dgm:prSet custT="1"/>
      <dgm:spPr/>
      <dgm:t>
        <a:bodyPr/>
        <a:lstStyle/>
        <a:p>
          <a:pPr algn="just" rtl="0"/>
          <a:r>
            <a:rPr lang="es-CL" sz="1400" dirty="0" smtClean="0"/>
            <a:t>El programa habitacional aprobado para el 2019, considera un total               </a:t>
          </a:r>
          <a:r>
            <a:rPr lang="es-CL" sz="1400" b="1" dirty="0" smtClean="0"/>
            <a:t>M$ </a:t>
          </a:r>
          <a:r>
            <a:rPr lang="es-CL" sz="1600" b="1" dirty="0" smtClean="0"/>
            <a:t>108.058.138</a:t>
          </a:r>
          <a:r>
            <a:rPr lang="es-CL" sz="1400" dirty="0" smtClean="0"/>
            <a:t>, lo que equivale a más de </a:t>
          </a:r>
          <a:r>
            <a:rPr lang="es-CL" sz="1600" b="1" dirty="0" smtClean="0"/>
            <a:t>15.820</a:t>
          </a:r>
          <a:r>
            <a:rPr lang="es-CL" sz="1400" dirty="0" smtClean="0"/>
            <a:t> cupos de subsidios.</a:t>
          </a:r>
        </a:p>
        <a:p>
          <a:pPr algn="just" rtl="0"/>
          <a:r>
            <a:rPr lang="es-CL" sz="1400" b="1" dirty="0" smtClean="0"/>
            <a:t>Ejecutados</a:t>
          </a:r>
          <a:r>
            <a:rPr lang="es-CL" sz="1400" dirty="0" smtClean="0"/>
            <a:t>: </a:t>
          </a:r>
          <a:r>
            <a:rPr lang="es-CL" sz="1400" b="1" dirty="0" smtClean="0"/>
            <a:t>7.155</a:t>
          </a:r>
          <a:r>
            <a:rPr lang="es-CL" sz="1400" dirty="0" smtClean="0"/>
            <a:t>.</a:t>
          </a:r>
          <a:endParaRPr lang="es-CL" sz="1400" dirty="0"/>
        </a:p>
      </dgm:t>
    </dgm:pt>
    <dgm:pt modelId="{B5984F81-F4A5-4B38-A489-2146139D19FA}" type="parTrans" cxnId="{6E1F4695-1B89-4DBD-9FAC-6C917084B481}">
      <dgm:prSet/>
      <dgm:spPr/>
      <dgm:t>
        <a:bodyPr/>
        <a:lstStyle/>
        <a:p>
          <a:endParaRPr lang="es-ES"/>
        </a:p>
      </dgm:t>
    </dgm:pt>
    <dgm:pt modelId="{D2494366-CC69-40AC-AE57-D3646929E6A7}" type="sibTrans" cxnId="{6E1F4695-1B89-4DBD-9FAC-6C917084B481}">
      <dgm:prSet/>
      <dgm:spPr/>
      <dgm:t>
        <a:bodyPr/>
        <a:lstStyle/>
        <a:p>
          <a:endParaRPr lang="es-ES"/>
        </a:p>
      </dgm:t>
    </dgm:pt>
    <dgm:pt modelId="{F4E7A0CB-719F-4873-8C08-3B6BF93BEEDA}" type="pres">
      <dgm:prSet presAssocID="{A8689BD9-9F81-4381-A395-124D702A3D46}" presName="linearFlow" presStyleCnt="0">
        <dgm:presLayoutVars>
          <dgm:dir/>
          <dgm:resizeHandles val="exact"/>
        </dgm:presLayoutVars>
      </dgm:prSet>
      <dgm:spPr/>
      <dgm:t>
        <a:bodyPr/>
        <a:lstStyle/>
        <a:p>
          <a:endParaRPr lang="es-ES"/>
        </a:p>
      </dgm:t>
    </dgm:pt>
    <dgm:pt modelId="{E7E48749-7853-4DA4-AC07-50C5DBB88937}" type="pres">
      <dgm:prSet presAssocID="{7BD13F81-CFCE-4003-B5A2-1F4E7AC7484C}" presName="composite" presStyleCnt="0"/>
      <dgm:spPr/>
    </dgm:pt>
    <dgm:pt modelId="{6A1DD5ED-7004-4A43-8E62-1A5E7697CB63}" type="pres">
      <dgm:prSet presAssocID="{7BD13F81-CFCE-4003-B5A2-1F4E7AC7484C}" presName="imgShp" presStyleLbl="fgImgPlace1" presStyleIdx="0" presStyleCnt="1" custLinFactNeighborX="2562" custLinFactNeighborY="1227"/>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C8DFA635-0F90-4ED3-B044-BBA1B99F104D}" type="pres">
      <dgm:prSet presAssocID="{7BD13F81-CFCE-4003-B5A2-1F4E7AC7484C}" presName="txShp" presStyleLbl="node1" presStyleIdx="0" presStyleCnt="1" custScaleY="77473">
        <dgm:presLayoutVars>
          <dgm:bulletEnabled val="1"/>
        </dgm:presLayoutVars>
      </dgm:prSet>
      <dgm:spPr/>
      <dgm:t>
        <a:bodyPr/>
        <a:lstStyle/>
        <a:p>
          <a:endParaRPr lang="es-ES"/>
        </a:p>
      </dgm:t>
    </dgm:pt>
  </dgm:ptLst>
  <dgm:cxnLst>
    <dgm:cxn modelId="{4B583ADD-3CE9-4040-B3C8-597312EA698C}" type="presOf" srcId="{7BD13F81-CFCE-4003-B5A2-1F4E7AC7484C}" destId="{C8DFA635-0F90-4ED3-B044-BBA1B99F104D}" srcOrd="0" destOrd="0" presId="urn:microsoft.com/office/officeart/2005/8/layout/vList3"/>
    <dgm:cxn modelId="{EBB1D203-1A28-4910-95FA-E341270EBB17}" type="presOf" srcId="{A8689BD9-9F81-4381-A395-124D702A3D46}" destId="{F4E7A0CB-719F-4873-8C08-3B6BF93BEEDA}" srcOrd="0" destOrd="0" presId="urn:microsoft.com/office/officeart/2005/8/layout/vList3"/>
    <dgm:cxn modelId="{6E1F4695-1B89-4DBD-9FAC-6C917084B481}" srcId="{A8689BD9-9F81-4381-A395-124D702A3D46}" destId="{7BD13F81-CFCE-4003-B5A2-1F4E7AC7484C}" srcOrd="0" destOrd="0" parTransId="{B5984F81-F4A5-4B38-A489-2146139D19FA}" sibTransId="{D2494366-CC69-40AC-AE57-D3646929E6A7}"/>
    <dgm:cxn modelId="{FC1A2958-F3E1-487A-B8DE-A065FDD613FE}" type="presParOf" srcId="{F4E7A0CB-719F-4873-8C08-3B6BF93BEEDA}" destId="{E7E48749-7853-4DA4-AC07-50C5DBB88937}" srcOrd="0" destOrd="0" presId="urn:microsoft.com/office/officeart/2005/8/layout/vList3"/>
    <dgm:cxn modelId="{8D63C143-59A9-4072-AF01-B631F663830F}" type="presParOf" srcId="{E7E48749-7853-4DA4-AC07-50C5DBB88937}" destId="{6A1DD5ED-7004-4A43-8E62-1A5E7697CB63}" srcOrd="0" destOrd="0" presId="urn:microsoft.com/office/officeart/2005/8/layout/vList3"/>
    <dgm:cxn modelId="{B444B5CA-BEB6-4308-B6DD-8A1284511851}" type="presParOf" srcId="{E7E48749-7853-4DA4-AC07-50C5DBB88937}" destId="{C8DFA635-0F90-4ED3-B044-BBA1B99F104D}"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F690F43-6462-4AE9-9BA0-780AC91583B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AFDBD896-33D6-4B7E-9D79-3C7ABF0ABF30}">
      <dgm:prSet custT="1"/>
      <dgm:spPr/>
      <dgm:t>
        <a:bodyPr/>
        <a:lstStyle/>
        <a:p>
          <a:pPr algn="just" rtl="0"/>
          <a:r>
            <a:rPr lang="es-CL" sz="1400" b="1" dirty="0" smtClean="0"/>
            <a:t>INCREMENTO EN SUBSIDIOS</a:t>
          </a:r>
        </a:p>
        <a:p>
          <a:pPr algn="just" rtl="0"/>
          <a:r>
            <a:rPr lang="es-CL" sz="1400" dirty="0" smtClean="0"/>
            <a:t>Incremento total inversión    </a:t>
          </a:r>
          <a:r>
            <a:rPr lang="es-CL" sz="1600" b="1" dirty="0" smtClean="0"/>
            <a:t>2.294</a:t>
          </a:r>
          <a:r>
            <a:rPr lang="es-CL" sz="1400" b="1" dirty="0" smtClean="0"/>
            <a:t> </a:t>
          </a:r>
          <a:r>
            <a:rPr lang="es-CL" sz="1400" b="1" dirty="0" smtClean="0"/>
            <a:t>subsidios:</a:t>
          </a:r>
        </a:p>
        <a:p>
          <a:pPr algn="just" rtl="0"/>
          <a:r>
            <a:rPr lang="es-CL" sz="1400" dirty="0" smtClean="0"/>
            <a:t>- Fondo Solidario     (DS-49)  </a:t>
          </a:r>
          <a:r>
            <a:rPr lang="es-CL" sz="1600" b="1" dirty="0" smtClean="0"/>
            <a:t>1.362 </a:t>
          </a:r>
          <a:r>
            <a:rPr lang="es-CL" sz="1400" b="1" dirty="0" smtClean="0"/>
            <a:t>Viviendas</a:t>
          </a:r>
        </a:p>
        <a:p>
          <a:pPr algn="just" rtl="0"/>
          <a:r>
            <a:rPr lang="es-CL" sz="1400" b="1" dirty="0" smtClean="0"/>
            <a:t> </a:t>
          </a:r>
          <a:r>
            <a:rPr lang="es-CL" sz="1400" dirty="0" smtClean="0"/>
            <a:t>-Integración Social (DS-19)    </a:t>
          </a:r>
          <a:r>
            <a:rPr lang="es-CL" sz="1600" b="1" dirty="0" smtClean="0"/>
            <a:t>932</a:t>
          </a:r>
          <a:r>
            <a:rPr lang="es-CL" sz="1400" b="1" dirty="0" smtClean="0"/>
            <a:t>. Viviendas</a:t>
          </a:r>
        </a:p>
        <a:p>
          <a:pPr algn="just" rtl="0"/>
          <a:r>
            <a:rPr lang="es-CL" sz="1400" dirty="0" smtClean="0"/>
            <a:t>Inversión </a:t>
          </a:r>
          <a:r>
            <a:rPr lang="es-CL" sz="1400" dirty="0" err="1" smtClean="0"/>
            <a:t>Asig</a:t>
          </a:r>
          <a:r>
            <a:rPr lang="es-CL" sz="1400" dirty="0" smtClean="0"/>
            <a:t>. Total Subsidios 2019</a:t>
          </a:r>
        </a:p>
        <a:p>
          <a:pPr algn="just"/>
          <a:r>
            <a:rPr lang="es-CL" sz="1600" b="1" dirty="0" smtClean="0"/>
            <a:t>MM $148.185</a:t>
          </a:r>
          <a:r>
            <a:rPr lang="es-CL" sz="1600" dirty="0" smtClean="0"/>
            <a:t>.  - </a:t>
          </a:r>
          <a:r>
            <a:rPr lang="es-CL" sz="1600" b="1" dirty="0" smtClean="0"/>
            <a:t>18.000 SUBSIDIOS</a:t>
          </a:r>
        </a:p>
      </dgm:t>
    </dgm:pt>
    <dgm:pt modelId="{F47D690C-FBAF-4B89-8145-DC94D3CCE77F}" type="parTrans" cxnId="{ADAC8D5F-F0FE-4CAA-9460-16E942A2FA4D}">
      <dgm:prSet/>
      <dgm:spPr/>
      <dgm:t>
        <a:bodyPr/>
        <a:lstStyle/>
        <a:p>
          <a:endParaRPr lang="es-ES"/>
        </a:p>
      </dgm:t>
    </dgm:pt>
    <dgm:pt modelId="{90B38CA2-BE7E-46C7-8B96-176077106E53}" type="sibTrans" cxnId="{ADAC8D5F-F0FE-4CAA-9460-16E942A2FA4D}">
      <dgm:prSet/>
      <dgm:spPr/>
      <dgm:t>
        <a:bodyPr/>
        <a:lstStyle/>
        <a:p>
          <a:endParaRPr lang="es-ES"/>
        </a:p>
      </dgm:t>
    </dgm:pt>
    <dgm:pt modelId="{DDD42831-815C-4A0E-AA4D-7C241333B331}" type="pres">
      <dgm:prSet presAssocID="{8F690F43-6462-4AE9-9BA0-780AC91583B7}" presName="linearFlow" presStyleCnt="0">
        <dgm:presLayoutVars>
          <dgm:dir/>
          <dgm:resizeHandles val="exact"/>
        </dgm:presLayoutVars>
      </dgm:prSet>
      <dgm:spPr/>
      <dgm:t>
        <a:bodyPr/>
        <a:lstStyle/>
        <a:p>
          <a:endParaRPr lang="es-ES"/>
        </a:p>
      </dgm:t>
    </dgm:pt>
    <dgm:pt modelId="{9423F3E8-EB6E-439B-9D14-4F936961255E}" type="pres">
      <dgm:prSet presAssocID="{AFDBD896-33D6-4B7E-9D79-3C7ABF0ABF30}" presName="composite" presStyleCnt="0"/>
      <dgm:spPr/>
    </dgm:pt>
    <dgm:pt modelId="{7892980C-60A2-4477-824A-DDFF011F3EB3}" type="pres">
      <dgm:prSet presAssocID="{AFDBD896-33D6-4B7E-9D79-3C7ABF0ABF30}" presName="imgShp" presStyleLbl="fgImgPlace1" presStyleIdx="0" presStyleCnt="1" custLinFactNeighborX="-20645" custLinFactNeighborY="157"/>
      <dgm:spPr>
        <a:blipFill>
          <a:blip xmlns:r="http://schemas.openxmlformats.org/officeDocument/2006/relationships" r:embed="rId1"/>
          <a:srcRect/>
          <a:stretch>
            <a:fillRect l="-32000" r="-32000"/>
          </a:stretch>
        </a:blipFill>
      </dgm:spPr>
    </dgm:pt>
    <dgm:pt modelId="{D55FAF74-A0D9-4A20-A0A5-AD0DF3C8C2FC}" type="pres">
      <dgm:prSet presAssocID="{AFDBD896-33D6-4B7E-9D79-3C7ABF0ABF30}" presName="txShp" presStyleLbl="node1" presStyleIdx="0" presStyleCnt="1" custScaleX="132772" custScaleY="107570" custLinFactNeighborX="3258" custLinFactNeighborY="52">
        <dgm:presLayoutVars>
          <dgm:bulletEnabled val="1"/>
        </dgm:presLayoutVars>
      </dgm:prSet>
      <dgm:spPr/>
      <dgm:t>
        <a:bodyPr/>
        <a:lstStyle/>
        <a:p>
          <a:endParaRPr lang="es-ES"/>
        </a:p>
      </dgm:t>
    </dgm:pt>
  </dgm:ptLst>
  <dgm:cxnLst>
    <dgm:cxn modelId="{ADAC8D5F-F0FE-4CAA-9460-16E942A2FA4D}" srcId="{8F690F43-6462-4AE9-9BA0-780AC91583B7}" destId="{AFDBD896-33D6-4B7E-9D79-3C7ABF0ABF30}" srcOrd="0" destOrd="0" parTransId="{F47D690C-FBAF-4B89-8145-DC94D3CCE77F}" sibTransId="{90B38CA2-BE7E-46C7-8B96-176077106E53}"/>
    <dgm:cxn modelId="{C9070CD9-1421-4CEB-8C4A-C823FD2B72F0}" type="presOf" srcId="{AFDBD896-33D6-4B7E-9D79-3C7ABF0ABF30}" destId="{D55FAF74-A0D9-4A20-A0A5-AD0DF3C8C2FC}" srcOrd="0" destOrd="0" presId="urn:microsoft.com/office/officeart/2005/8/layout/vList3"/>
    <dgm:cxn modelId="{29BC1EBC-A9C0-4AAA-820D-A26C0051554A}" type="presOf" srcId="{8F690F43-6462-4AE9-9BA0-780AC91583B7}" destId="{DDD42831-815C-4A0E-AA4D-7C241333B331}" srcOrd="0" destOrd="0" presId="urn:microsoft.com/office/officeart/2005/8/layout/vList3"/>
    <dgm:cxn modelId="{8B356B38-5000-44C2-AD15-8F3F062B9289}" type="presParOf" srcId="{DDD42831-815C-4A0E-AA4D-7C241333B331}" destId="{9423F3E8-EB6E-439B-9D14-4F936961255E}" srcOrd="0" destOrd="0" presId="urn:microsoft.com/office/officeart/2005/8/layout/vList3"/>
    <dgm:cxn modelId="{A10A9C07-24C6-409E-8EA9-B093CD6F583A}" type="presParOf" srcId="{9423F3E8-EB6E-439B-9D14-4F936961255E}" destId="{7892980C-60A2-4477-824A-DDFF011F3EB3}" srcOrd="0" destOrd="0" presId="urn:microsoft.com/office/officeart/2005/8/layout/vList3"/>
    <dgm:cxn modelId="{E090881A-5A15-43E2-A54B-EFABCB9CE096}" type="presParOf" srcId="{9423F3E8-EB6E-439B-9D14-4F936961255E}" destId="{D55FAF74-A0D9-4A20-A0A5-AD0DF3C8C2F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BF955A9-4274-40D7-A52F-391EC39D2C8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CE256DE-184E-4AD4-88EA-A92510793392}">
      <dgm:prSet custT="1"/>
      <dgm:spPr/>
      <dgm:t>
        <a:bodyPr/>
        <a:lstStyle/>
        <a:p>
          <a:pPr algn="just" rtl="0"/>
          <a:r>
            <a:rPr lang="es-CL" sz="1400" b="1" dirty="0" smtClean="0"/>
            <a:t>PDA TOTAL AISLACIÓN TÉRMICA.</a:t>
          </a:r>
        </a:p>
        <a:p>
          <a:pPr algn="just" rtl="0"/>
          <a:r>
            <a:rPr lang="es-CL" sz="1400" dirty="0" smtClean="0"/>
            <a:t>MM$ </a:t>
          </a:r>
          <a:r>
            <a:rPr lang="es-CL" sz="1400" b="1" dirty="0" smtClean="0"/>
            <a:t>21.840</a:t>
          </a:r>
          <a:r>
            <a:rPr lang="es-CL" sz="1400" dirty="0" smtClean="0"/>
            <a:t> – Sectorial Informado Plan Impulso = </a:t>
          </a:r>
          <a:r>
            <a:rPr lang="es-CL" sz="1400" b="1" dirty="0" smtClean="0"/>
            <a:t>3.000 unidades </a:t>
          </a:r>
          <a:r>
            <a:rPr lang="es-CL" sz="1400" dirty="0" smtClean="0"/>
            <a:t>(comprometidas)</a:t>
          </a:r>
        </a:p>
        <a:p>
          <a:pPr algn="just" rtl="0"/>
          <a:r>
            <a:rPr lang="es-CL" sz="1400" dirty="0" smtClean="0"/>
            <a:t>MM$ </a:t>
          </a:r>
          <a:r>
            <a:rPr lang="es-CL" sz="1400" b="1" dirty="0" smtClean="0"/>
            <a:t>10.634 –</a:t>
          </a:r>
          <a:r>
            <a:rPr lang="es-CL" sz="1400" dirty="0" smtClean="0"/>
            <a:t> Sectorial en proceso de formalización = </a:t>
          </a:r>
          <a:r>
            <a:rPr lang="es-CL" sz="1400" b="1" dirty="0" smtClean="0"/>
            <a:t>1.500 unidades</a:t>
          </a:r>
        </a:p>
        <a:p>
          <a:pPr algn="just" rtl="0"/>
          <a:endParaRPr lang="es-CL" sz="1400" dirty="0" smtClean="0"/>
        </a:p>
        <a:p>
          <a:pPr algn="just" rtl="0"/>
          <a:r>
            <a:rPr lang="es-CL" sz="1400" dirty="0" smtClean="0"/>
            <a:t>Total </a:t>
          </a:r>
          <a:r>
            <a:rPr lang="es-CL" sz="1400" dirty="0" err="1" smtClean="0"/>
            <a:t>Asig</a:t>
          </a:r>
          <a:r>
            <a:rPr lang="es-CL" sz="1400" dirty="0" smtClean="0"/>
            <a:t>. 4.500 unidades </a:t>
          </a:r>
        </a:p>
        <a:p>
          <a:pPr algn="just" rtl="0"/>
          <a:r>
            <a:rPr lang="es-CL" sz="1400" dirty="0" smtClean="0"/>
            <a:t>17.500 unidades (Desde 2015 a la fecha). </a:t>
          </a:r>
        </a:p>
        <a:p>
          <a:pPr algn="just" rtl="0"/>
          <a:endParaRPr lang="es-CL" sz="1400" dirty="0"/>
        </a:p>
      </dgm:t>
    </dgm:pt>
    <dgm:pt modelId="{87A5FA97-D160-4A07-A82F-8785B18A99F2}" type="parTrans" cxnId="{C8FEF2DA-72EA-4BBB-B808-F669F751E934}">
      <dgm:prSet/>
      <dgm:spPr/>
      <dgm:t>
        <a:bodyPr/>
        <a:lstStyle/>
        <a:p>
          <a:endParaRPr lang="es-ES"/>
        </a:p>
      </dgm:t>
    </dgm:pt>
    <dgm:pt modelId="{185678FF-0B05-43E5-918F-E46033C316E0}" type="sibTrans" cxnId="{C8FEF2DA-72EA-4BBB-B808-F669F751E934}">
      <dgm:prSet/>
      <dgm:spPr/>
      <dgm:t>
        <a:bodyPr/>
        <a:lstStyle/>
        <a:p>
          <a:endParaRPr lang="es-ES"/>
        </a:p>
      </dgm:t>
    </dgm:pt>
    <dgm:pt modelId="{F5DB5E11-BE88-4E3E-A336-A240F4C624C8}" type="pres">
      <dgm:prSet presAssocID="{1BF955A9-4274-40D7-A52F-391EC39D2C82}" presName="linearFlow" presStyleCnt="0">
        <dgm:presLayoutVars>
          <dgm:dir/>
          <dgm:resizeHandles val="exact"/>
        </dgm:presLayoutVars>
      </dgm:prSet>
      <dgm:spPr/>
      <dgm:t>
        <a:bodyPr/>
        <a:lstStyle/>
        <a:p>
          <a:endParaRPr lang="es-ES"/>
        </a:p>
      </dgm:t>
    </dgm:pt>
    <dgm:pt modelId="{06F7E98A-FA08-4B6B-96A9-070EF418E3C5}" type="pres">
      <dgm:prSet presAssocID="{CCE256DE-184E-4AD4-88EA-A92510793392}" presName="composite" presStyleCnt="0"/>
      <dgm:spPr/>
    </dgm:pt>
    <dgm:pt modelId="{B2B5B80C-8EA6-4DBD-9327-F3CA7606F6CC}" type="pres">
      <dgm:prSet presAssocID="{CCE256DE-184E-4AD4-88EA-A92510793392}" presName="imgShp" presStyleLbl="fgImgPlace1" presStyleIdx="0" presStyleCnt="1" custScaleX="111326" custScaleY="111326" custLinFactNeighborX="-10190"/>
      <dgm:spPr>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dgm:spPr>
      <dgm:t>
        <a:bodyPr/>
        <a:lstStyle/>
        <a:p>
          <a:endParaRPr lang="es-ES"/>
        </a:p>
      </dgm:t>
    </dgm:pt>
    <dgm:pt modelId="{2EC5BC58-B832-44AF-9860-03FD3760142E}" type="pres">
      <dgm:prSet presAssocID="{CCE256DE-184E-4AD4-88EA-A92510793392}" presName="txShp" presStyleLbl="node1" presStyleIdx="0" presStyleCnt="1" custScaleX="129029" custScaleY="142117" custLinFactNeighborX="7868" custLinFactNeighborY="-114">
        <dgm:presLayoutVars>
          <dgm:bulletEnabled val="1"/>
        </dgm:presLayoutVars>
      </dgm:prSet>
      <dgm:spPr/>
      <dgm:t>
        <a:bodyPr/>
        <a:lstStyle/>
        <a:p>
          <a:endParaRPr lang="es-ES"/>
        </a:p>
      </dgm:t>
    </dgm:pt>
  </dgm:ptLst>
  <dgm:cxnLst>
    <dgm:cxn modelId="{1BAA7695-102A-4EB4-90EA-341D42FD31FD}" type="presOf" srcId="{1BF955A9-4274-40D7-A52F-391EC39D2C82}" destId="{F5DB5E11-BE88-4E3E-A336-A240F4C624C8}" srcOrd="0" destOrd="0" presId="urn:microsoft.com/office/officeart/2005/8/layout/vList3"/>
    <dgm:cxn modelId="{8E97A408-BD65-405D-A39A-BF4A349A8021}" type="presOf" srcId="{CCE256DE-184E-4AD4-88EA-A92510793392}" destId="{2EC5BC58-B832-44AF-9860-03FD3760142E}" srcOrd="0" destOrd="0" presId="urn:microsoft.com/office/officeart/2005/8/layout/vList3"/>
    <dgm:cxn modelId="{C8FEF2DA-72EA-4BBB-B808-F669F751E934}" srcId="{1BF955A9-4274-40D7-A52F-391EC39D2C82}" destId="{CCE256DE-184E-4AD4-88EA-A92510793392}" srcOrd="0" destOrd="0" parTransId="{87A5FA97-D160-4A07-A82F-8785B18A99F2}" sibTransId="{185678FF-0B05-43E5-918F-E46033C316E0}"/>
    <dgm:cxn modelId="{732F9FD5-5BB4-4238-93AD-50F2E7DB2B0E}" type="presParOf" srcId="{F5DB5E11-BE88-4E3E-A336-A240F4C624C8}" destId="{06F7E98A-FA08-4B6B-96A9-070EF418E3C5}" srcOrd="0" destOrd="0" presId="urn:microsoft.com/office/officeart/2005/8/layout/vList3"/>
    <dgm:cxn modelId="{028464E6-FE11-42EF-B36B-BE2675D732E2}" type="presParOf" srcId="{06F7E98A-FA08-4B6B-96A9-070EF418E3C5}" destId="{B2B5B80C-8EA6-4DBD-9327-F3CA7606F6CC}" srcOrd="0" destOrd="0" presId="urn:microsoft.com/office/officeart/2005/8/layout/vList3"/>
    <dgm:cxn modelId="{0F1CD4ED-8E55-42FA-8EE3-5E8626F4C23B}" type="presParOf" srcId="{06F7E98A-FA08-4B6B-96A9-070EF418E3C5}" destId="{2EC5BC58-B832-44AF-9860-03FD3760142E}"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8689BD9-9F81-4381-A395-124D702A3D4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7BD13F81-CFCE-4003-B5A2-1F4E7AC7484C}">
      <dgm:prSet custT="1"/>
      <dgm:spPr/>
      <dgm:t>
        <a:bodyPr/>
        <a:lstStyle/>
        <a:p>
          <a:pPr algn="just" rtl="0"/>
          <a:r>
            <a:rPr lang="es-CL" sz="1400" dirty="0" smtClean="0"/>
            <a:t>“Quiero Mi Barrio”</a:t>
          </a:r>
        </a:p>
        <a:p>
          <a:pPr algn="just" rtl="0"/>
          <a:r>
            <a:rPr lang="es-CL" sz="1400" dirty="0" smtClean="0"/>
            <a:t>15 comunas: 2018 - 2021 </a:t>
          </a:r>
        </a:p>
        <a:p>
          <a:pPr algn="just" rtl="0"/>
          <a:r>
            <a:rPr lang="es-CL" sz="1400" dirty="0" smtClean="0"/>
            <a:t>- 9 En ejecución.</a:t>
          </a:r>
        </a:p>
        <a:p>
          <a:pPr algn="just" rtl="0"/>
          <a:r>
            <a:rPr lang="es-CL" sz="1400" dirty="0" smtClean="0"/>
            <a:t>- 6 En evaluación.</a:t>
          </a:r>
        </a:p>
        <a:p>
          <a:pPr algn="just" rtl="0"/>
          <a:r>
            <a:rPr lang="es-CL" sz="1400" dirty="0" smtClean="0"/>
            <a:t>Total </a:t>
          </a:r>
          <a:r>
            <a:rPr lang="es-CL" sz="1400" dirty="0" err="1" smtClean="0"/>
            <a:t>Asig</a:t>
          </a:r>
          <a:r>
            <a:rPr lang="es-CL" sz="1400" dirty="0" smtClean="0"/>
            <a:t>. MM$ 11.516.-</a:t>
          </a:r>
          <a:endParaRPr lang="es-CL" sz="1400" dirty="0"/>
        </a:p>
      </dgm:t>
    </dgm:pt>
    <dgm:pt modelId="{B5984F81-F4A5-4B38-A489-2146139D19FA}" type="parTrans" cxnId="{6E1F4695-1B89-4DBD-9FAC-6C917084B481}">
      <dgm:prSet/>
      <dgm:spPr/>
      <dgm:t>
        <a:bodyPr/>
        <a:lstStyle/>
        <a:p>
          <a:endParaRPr lang="es-ES"/>
        </a:p>
      </dgm:t>
    </dgm:pt>
    <dgm:pt modelId="{D2494366-CC69-40AC-AE57-D3646929E6A7}" type="sibTrans" cxnId="{6E1F4695-1B89-4DBD-9FAC-6C917084B481}">
      <dgm:prSet/>
      <dgm:spPr/>
      <dgm:t>
        <a:bodyPr/>
        <a:lstStyle/>
        <a:p>
          <a:endParaRPr lang="es-ES"/>
        </a:p>
      </dgm:t>
    </dgm:pt>
    <dgm:pt modelId="{F4E7A0CB-719F-4873-8C08-3B6BF93BEEDA}" type="pres">
      <dgm:prSet presAssocID="{A8689BD9-9F81-4381-A395-124D702A3D46}" presName="linearFlow" presStyleCnt="0">
        <dgm:presLayoutVars>
          <dgm:dir/>
          <dgm:resizeHandles val="exact"/>
        </dgm:presLayoutVars>
      </dgm:prSet>
      <dgm:spPr/>
      <dgm:t>
        <a:bodyPr/>
        <a:lstStyle/>
        <a:p>
          <a:endParaRPr lang="es-ES"/>
        </a:p>
      </dgm:t>
    </dgm:pt>
    <dgm:pt modelId="{E7E48749-7853-4DA4-AC07-50C5DBB88937}" type="pres">
      <dgm:prSet presAssocID="{7BD13F81-CFCE-4003-B5A2-1F4E7AC7484C}" presName="composite" presStyleCnt="0"/>
      <dgm:spPr/>
    </dgm:pt>
    <dgm:pt modelId="{6A1DD5ED-7004-4A43-8E62-1A5E7697CB63}" type="pres">
      <dgm:prSet presAssocID="{7BD13F81-CFCE-4003-B5A2-1F4E7AC7484C}" presName="imgShp" presStyleLbl="fgImgPlace1" presStyleIdx="0" presStyleCnt="1" custLinFactNeighborX="2562" custLinFactNeighborY="1227"/>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t>
        <a:bodyPr/>
        <a:lstStyle/>
        <a:p>
          <a:endParaRPr lang="es-ES"/>
        </a:p>
      </dgm:t>
    </dgm:pt>
    <dgm:pt modelId="{C8DFA635-0F90-4ED3-B044-BBA1B99F104D}" type="pres">
      <dgm:prSet presAssocID="{7BD13F81-CFCE-4003-B5A2-1F4E7AC7484C}" presName="txShp" presStyleLbl="node1" presStyleIdx="0" presStyleCnt="1" custScaleX="91857" custScaleY="81434">
        <dgm:presLayoutVars>
          <dgm:bulletEnabled val="1"/>
        </dgm:presLayoutVars>
      </dgm:prSet>
      <dgm:spPr/>
      <dgm:t>
        <a:bodyPr/>
        <a:lstStyle/>
        <a:p>
          <a:endParaRPr lang="es-ES"/>
        </a:p>
      </dgm:t>
    </dgm:pt>
  </dgm:ptLst>
  <dgm:cxnLst>
    <dgm:cxn modelId="{4B583ADD-3CE9-4040-B3C8-597312EA698C}" type="presOf" srcId="{7BD13F81-CFCE-4003-B5A2-1F4E7AC7484C}" destId="{C8DFA635-0F90-4ED3-B044-BBA1B99F104D}" srcOrd="0" destOrd="0" presId="urn:microsoft.com/office/officeart/2005/8/layout/vList3"/>
    <dgm:cxn modelId="{EBB1D203-1A28-4910-95FA-E341270EBB17}" type="presOf" srcId="{A8689BD9-9F81-4381-A395-124D702A3D46}" destId="{F4E7A0CB-719F-4873-8C08-3B6BF93BEEDA}" srcOrd="0" destOrd="0" presId="urn:microsoft.com/office/officeart/2005/8/layout/vList3"/>
    <dgm:cxn modelId="{6E1F4695-1B89-4DBD-9FAC-6C917084B481}" srcId="{A8689BD9-9F81-4381-A395-124D702A3D46}" destId="{7BD13F81-CFCE-4003-B5A2-1F4E7AC7484C}" srcOrd="0" destOrd="0" parTransId="{B5984F81-F4A5-4B38-A489-2146139D19FA}" sibTransId="{D2494366-CC69-40AC-AE57-D3646929E6A7}"/>
    <dgm:cxn modelId="{FC1A2958-F3E1-487A-B8DE-A065FDD613FE}" type="presParOf" srcId="{F4E7A0CB-719F-4873-8C08-3B6BF93BEEDA}" destId="{E7E48749-7853-4DA4-AC07-50C5DBB88937}" srcOrd="0" destOrd="0" presId="urn:microsoft.com/office/officeart/2005/8/layout/vList3"/>
    <dgm:cxn modelId="{8D63C143-59A9-4072-AF01-B631F663830F}" type="presParOf" srcId="{E7E48749-7853-4DA4-AC07-50C5DBB88937}" destId="{6A1DD5ED-7004-4A43-8E62-1A5E7697CB63}" srcOrd="0" destOrd="0" presId="urn:microsoft.com/office/officeart/2005/8/layout/vList3"/>
    <dgm:cxn modelId="{B444B5CA-BEB6-4308-B6DD-8A1284511851}" type="presParOf" srcId="{E7E48749-7853-4DA4-AC07-50C5DBB88937}" destId="{C8DFA635-0F90-4ED3-B044-BBA1B99F104D}"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F690F43-6462-4AE9-9BA0-780AC91583B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AFDBD896-33D6-4B7E-9D79-3C7ABF0ABF30}">
      <dgm:prSet custT="1"/>
      <dgm:spPr/>
      <dgm:t>
        <a:bodyPr/>
        <a:lstStyle/>
        <a:p>
          <a:pPr algn="just" rtl="0"/>
          <a:r>
            <a:rPr lang="es-CL" sz="1800" b="1" dirty="0" smtClean="0"/>
            <a:t>CALEFACTORES</a:t>
          </a:r>
        </a:p>
        <a:p>
          <a:pPr algn="just" rtl="0"/>
          <a:r>
            <a:rPr lang="es-CL" sz="1400" b="1" dirty="0" smtClean="0"/>
            <a:t>MM $3.000.- para 3.000 equipos. </a:t>
          </a:r>
        </a:p>
        <a:p>
          <a:pPr algn="just" rtl="0"/>
          <a:r>
            <a:rPr lang="es-CL" sz="1400" b="1" dirty="0" err="1" smtClean="0"/>
            <a:t>Asig</a:t>
          </a:r>
          <a:r>
            <a:rPr lang="es-CL" sz="1400" b="1" dirty="0" smtClean="0"/>
            <a:t>. a Dic. 2019</a:t>
          </a:r>
        </a:p>
      </dgm:t>
    </dgm:pt>
    <dgm:pt modelId="{F47D690C-FBAF-4B89-8145-DC94D3CCE77F}" type="parTrans" cxnId="{ADAC8D5F-F0FE-4CAA-9460-16E942A2FA4D}">
      <dgm:prSet/>
      <dgm:spPr/>
      <dgm:t>
        <a:bodyPr/>
        <a:lstStyle/>
        <a:p>
          <a:endParaRPr lang="es-ES"/>
        </a:p>
      </dgm:t>
    </dgm:pt>
    <dgm:pt modelId="{90B38CA2-BE7E-46C7-8B96-176077106E53}" type="sibTrans" cxnId="{ADAC8D5F-F0FE-4CAA-9460-16E942A2FA4D}">
      <dgm:prSet/>
      <dgm:spPr/>
      <dgm:t>
        <a:bodyPr/>
        <a:lstStyle/>
        <a:p>
          <a:endParaRPr lang="es-ES"/>
        </a:p>
      </dgm:t>
    </dgm:pt>
    <dgm:pt modelId="{DDD42831-815C-4A0E-AA4D-7C241333B331}" type="pres">
      <dgm:prSet presAssocID="{8F690F43-6462-4AE9-9BA0-780AC91583B7}" presName="linearFlow" presStyleCnt="0">
        <dgm:presLayoutVars>
          <dgm:dir/>
          <dgm:resizeHandles val="exact"/>
        </dgm:presLayoutVars>
      </dgm:prSet>
      <dgm:spPr/>
      <dgm:t>
        <a:bodyPr/>
        <a:lstStyle/>
        <a:p>
          <a:endParaRPr lang="es-ES"/>
        </a:p>
      </dgm:t>
    </dgm:pt>
    <dgm:pt modelId="{9423F3E8-EB6E-439B-9D14-4F936961255E}" type="pres">
      <dgm:prSet presAssocID="{AFDBD896-33D6-4B7E-9D79-3C7ABF0ABF30}" presName="composite" presStyleCnt="0"/>
      <dgm:spPr/>
    </dgm:pt>
    <dgm:pt modelId="{7892980C-60A2-4477-824A-DDFF011F3EB3}" type="pres">
      <dgm:prSet presAssocID="{AFDBD896-33D6-4B7E-9D79-3C7ABF0ABF30}" presName="imgShp" presStyleLbl="fgImgPlace1" presStyleIdx="0" presStyleCnt="1" custLinFactNeighborX="-20645" custLinFactNeighborY="157"/>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s-ES"/>
        </a:p>
      </dgm:t>
    </dgm:pt>
    <dgm:pt modelId="{D55FAF74-A0D9-4A20-A0A5-AD0DF3C8C2FC}" type="pres">
      <dgm:prSet presAssocID="{AFDBD896-33D6-4B7E-9D79-3C7ABF0ABF30}" presName="txShp" presStyleLbl="node1" presStyleIdx="0" presStyleCnt="1" custScaleX="132772" custScaleY="107570" custLinFactNeighborX="3258" custLinFactNeighborY="52">
        <dgm:presLayoutVars>
          <dgm:bulletEnabled val="1"/>
        </dgm:presLayoutVars>
      </dgm:prSet>
      <dgm:spPr/>
      <dgm:t>
        <a:bodyPr/>
        <a:lstStyle/>
        <a:p>
          <a:endParaRPr lang="es-ES"/>
        </a:p>
      </dgm:t>
    </dgm:pt>
  </dgm:ptLst>
  <dgm:cxnLst>
    <dgm:cxn modelId="{ADAC8D5F-F0FE-4CAA-9460-16E942A2FA4D}" srcId="{8F690F43-6462-4AE9-9BA0-780AC91583B7}" destId="{AFDBD896-33D6-4B7E-9D79-3C7ABF0ABF30}" srcOrd="0" destOrd="0" parTransId="{F47D690C-FBAF-4B89-8145-DC94D3CCE77F}" sibTransId="{90B38CA2-BE7E-46C7-8B96-176077106E53}"/>
    <dgm:cxn modelId="{C9070CD9-1421-4CEB-8C4A-C823FD2B72F0}" type="presOf" srcId="{AFDBD896-33D6-4B7E-9D79-3C7ABF0ABF30}" destId="{D55FAF74-A0D9-4A20-A0A5-AD0DF3C8C2FC}" srcOrd="0" destOrd="0" presId="urn:microsoft.com/office/officeart/2005/8/layout/vList3"/>
    <dgm:cxn modelId="{29BC1EBC-A9C0-4AAA-820D-A26C0051554A}" type="presOf" srcId="{8F690F43-6462-4AE9-9BA0-780AC91583B7}" destId="{DDD42831-815C-4A0E-AA4D-7C241333B331}" srcOrd="0" destOrd="0" presId="urn:microsoft.com/office/officeart/2005/8/layout/vList3"/>
    <dgm:cxn modelId="{8B356B38-5000-44C2-AD15-8F3F062B9289}" type="presParOf" srcId="{DDD42831-815C-4A0E-AA4D-7C241333B331}" destId="{9423F3E8-EB6E-439B-9D14-4F936961255E}" srcOrd="0" destOrd="0" presId="urn:microsoft.com/office/officeart/2005/8/layout/vList3"/>
    <dgm:cxn modelId="{A10A9C07-24C6-409E-8EA9-B093CD6F583A}" type="presParOf" srcId="{9423F3E8-EB6E-439B-9D14-4F936961255E}" destId="{7892980C-60A2-4477-824A-DDFF011F3EB3}" srcOrd="0" destOrd="0" presId="urn:microsoft.com/office/officeart/2005/8/layout/vList3"/>
    <dgm:cxn modelId="{E090881A-5A15-43E2-A54B-EFABCB9CE096}" type="presParOf" srcId="{9423F3E8-EB6E-439B-9D14-4F936961255E}" destId="{D55FAF74-A0D9-4A20-A0A5-AD0DF3C8C2FC}"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400" dirty="0" smtClean="0"/>
            <a:t>Pasantías Internacionales en Inglés: </a:t>
          </a:r>
          <a:r>
            <a:rPr lang="es-CL" sz="1600" b="1" dirty="0" smtClean="0"/>
            <a:t>145</a:t>
          </a:r>
          <a:r>
            <a:rPr lang="es-CL" sz="1400" dirty="0" smtClean="0"/>
            <a:t> estudiantes y </a:t>
          </a:r>
          <a:r>
            <a:rPr lang="es-CL" sz="1600" b="1" dirty="0" smtClean="0"/>
            <a:t>40</a:t>
          </a:r>
          <a:r>
            <a:rPr lang="es-CL" sz="1400" dirty="0" smtClean="0"/>
            <a:t> profesores la han podido realizar.</a:t>
          </a:r>
          <a:endParaRPr lang="es-CL" sz="1400"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custScaleX="189238" custScaleY="189238"/>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custScaleX="86170" custScaleY="192957">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9D560F8-E3C6-47B0-8A4C-D8089501C37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3F5CEC-5446-4C82-8AC9-3CFE60E8C5FC}">
      <dgm:prSet custT="1"/>
      <dgm:spPr/>
      <dgm:t>
        <a:bodyPr/>
        <a:lstStyle/>
        <a:p>
          <a:pPr algn="just" rtl="0"/>
          <a:r>
            <a:rPr lang="es-CL" sz="1600" dirty="0" smtClean="0"/>
            <a:t>Se han declarado </a:t>
          </a:r>
          <a:r>
            <a:rPr lang="es-CL" sz="1600" b="1" dirty="0" smtClean="0"/>
            <a:t>3</a:t>
          </a:r>
          <a:r>
            <a:rPr lang="es-CL" sz="1600" dirty="0" smtClean="0"/>
            <a:t> nuevos Liceos Bicentenario en la región</a:t>
          </a:r>
        </a:p>
        <a:p>
          <a:pPr algn="just" rtl="0"/>
          <a:r>
            <a:rPr lang="es-CL" sz="1600" dirty="0" smtClean="0"/>
            <a:t>- Liceo Manuel Montt de Victoria</a:t>
          </a:r>
        </a:p>
        <a:p>
          <a:pPr algn="just" rtl="0"/>
          <a:r>
            <a:rPr lang="es-CL" sz="1600" dirty="0" smtClean="0"/>
            <a:t>- Liceo Politécnico de </a:t>
          </a:r>
          <a:r>
            <a:rPr lang="es-CL" sz="1600" dirty="0" err="1" smtClean="0"/>
            <a:t>Pitrufquén</a:t>
          </a:r>
          <a:r>
            <a:rPr lang="es-CL" sz="1600" dirty="0" smtClean="0"/>
            <a:t> </a:t>
          </a:r>
        </a:p>
        <a:p>
          <a:pPr algn="just" rtl="0"/>
          <a:r>
            <a:rPr lang="es-CL" sz="1600" dirty="0" smtClean="0"/>
            <a:t>- Liceo Hotelería y Turismo de Pucón). </a:t>
          </a:r>
          <a:endParaRPr lang="es-CL" sz="1200" dirty="0"/>
        </a:p>
      </dgm:t>
    </dgm:pt>
    <dgm:pt modelId="{C17D2876-70C7-4083-B733-E8975BA6AFC3}" type="parTrans" cxnId="{1097A975-F750-4E84-87A0-8AC496EC0CAA}">
      <dgm:prSet/>
      <dgm:spPr/>
      <dgm:t>
        <a:bodyPr/>
        <a:lstStyle/>
        <a:p>
          <a:endParaRPr lang="es-ES"/>
        </a:p>
      </dgm:t>
    </dgm:pt>
    <dgm:pt modelId="{E02073A1-8365-48D5-B1D3-70DA1E06DA95}" type="sibTrans" cxnId="{1097A975-F750-4E84-87A0-8AC496EC0CAA}">
      <dgm:prSet/>
      <dgm:spPr/>
      <dgm:t>
        <a:bodyPr/>
        <a:lstStyle/>
        <a:p>
          <a:endParaRPr lang="es-ES"/>
        </a:p>
      </dgm:t>
    </dgm:pt>
    <dgm:pt modelId="{D654AE61-F02E-4F3C-93D0-A9444C6E6068}" type="pres">
      <dgm:prSet presAssocID="{29D560F8-E3C6-47B0-8A4C-D8089501C37E}" presName="linearFlow" presStyleCnt="0">
        <dgm:presLayoutVars>
          <dgm:dir/>
          <dgm:resizeHandles val="exact"/>
        </dgm:presLayoutVars>
      </dgm:prSet>
      <dgm:spPr/>
      <dgm:t>
        <a:bodyPr/>
        <a:lstStyle/>
        <a:p>
          <a:endParaRPr lang="es-ES"/>
        </a:p>
      </dgm:t>
    </dgm:pt>
    <dgm:pt modelId="{4BCE624E-046C-4C42-87DD-C650FB9C7560}" type="pres">
      <dgm:prSet presAssocID="{CF3F5CEC-5446-4C82-8AC9-3CFE60E8C5FC}" presName="composite" presStyleCnt="0"/>
      <dgm:spPr/>
    </dgm:pt>
    <dgm:pt modelId="{9D027FFD-BBA0-4CF7-B81D-6F68CA051EC0}" type="pres">
      <dgm:prSet presAssocID="{CF3F5CEC-5446-4C82-8AC9-3CFE60E8C5FC}" presName="imgShp" presStyleLbl="fgImgPlace1" presStyleIdx="0" presStyleCnt="1" custScaleX="93957" custScaleY="93957" custLinFactNeighborX="-25627" custLinFactNeighborY="5769"/>
      <dgm:spPr>
        <a:blipFill>
          <a:blip xmlns:r="http://schemas.openxmlformats.org/officeDocument/2006/relationships" r:embed="rId1"/>
          <a:srcRect/>
          <a:stretch>
            <a:fillRect l="-25000" r="-25000"/>
          </a:stretch>
        </a:blipFill>
      </dgm:spPr>
      <dgm:t>
        <a:bodyPr/>
        <a:lstStyle/>
        <a:p>
          <a:endParaRPr lang="es-ES"/>
        </a:p>
      </dgm:t>
    </dgm:pt>
    <dgm:pt modelId="{28CB8BB3-243A-4B07-8333-EACA769A41C7}" type="pres">
      <dgm:prSet presAssocID="{CF3F5CEC-5446-4C82-8AC9-3CFE60E8C5FC}" presName="txShp" presStyleLbl="node1" presStyleIdx="0" presStyleCnt="1" custScaleX="129918" custScaleY="119504" custLinFactNeighborX="35657" custLinFactNeighborY="-36376">
        <dgm:presLayoutVars>
          <dgm:bulletEnabled val="1"/>
        </dgm:presLayoutVars>
      </dgm:prSet>
      <dgm:spPr/>
      <dgm:t>
        <a:bodyPr/>
        <a:lstStyle/>
        <a:p>
          <a:endParaRPr lang="es-ES"/>
        </a:p>
      </dgm:t>
    </dgm:pt>
  </dgm:ptLst>
  <dgm:cxnLst>
    <dgm:cxn modelId="{4982F4C6-0B8B-40FE-8EDE-884E342BB563}" type="presOf" srcId="{29D560F8-E3C6-47B0-8A4C-D8089501C37E}" destId="{D654AE61-F02E-4F3C-93D0-A9444C6E6068}" srcOrd="0" destOrd="0" presId="urn:microsoft.com/office/officeart/2005/8/layout/vList3"/>
    <dgm:cxn modelId="{A2C85042-06BD-44AB-B891-7E235FFE7328}" type="presOf" srcId="{CF3F5CEC-5446-4C82-8AC9-3CFE60E8C5FC}" destId="{28CB8BB3-243A-4B07-8333-EACA769A41C7}" srcOrd="0" destOrd="0" presId="urn:microsoft.com/office/officeart/2005/8/layout/vList3"/>
    <dgm:cxn modelId="{1097A975-F750-4E84-87A0-8AC496EC0CAA}" srcId="{29D560F8-E3C6-47B0-8A4C-D8089501C37E}" destId="{CF3F5CEC-5446-4C82-8AC9-3CFE60E8C5FC}" srcOrd="0" destOrd="0" parTransId="{C17D2876-70C7-4083-B733-E8975BA6AFC3}" sibTransId="{E02073A1-8365-48D5-B1D3-70DA1E06DA95}"/>
    <dgm:cxn modelId="{C58860C1-6DFC-4FD1-9C3B-1DE6B97A8462}" type="presParOf" srcId="{D654AE61-F02E-4F3C-93D0-A9444C6E6068}" destId="{4BCE624E-046C-4C42-87DD-C650FB9C7560}" srcOrd="0" destOrd="0" presId="urn:microsoft.com/office/officeart/2005/8/layout/vList3"/>
    <dgm:cxn modelId="{960A027F-967D-41E5-9412-CEAF00C446D7}" type="presParOf" srcId="{4BCE624E-046C-4C42-87DD-C650FB9C7560}" destId="{9D027FFD-BBA0-4CF7-B81D-6F68CA051EC0}" srcOrd="0" destOrd="0" presId="urn:microsoft.com/office/officeart/2005/8/layout/vList3"/>
    <dgm:cxn modelId="{26A7CE4C-A6CF-4864-B89E-D39B2C9EB0FE}" type="presParOf" srcId="{4BCE624E-046C-4C42-87DD-C650FB9C7560}" destId="{28CB8BB3-243A-4B07-8333-EACA769A41C7}"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F332F29-A17C-4AFE-8A77-D559420E6C8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2F0D4B3-0730-49E0-93E1-731409C000DA}">
      <dgm:prSet custT="1"/>
      <dgm:spPr/>
      <dgm:t>
        <a:bodyPr/>
        <a:lstStyle/>
        <a:p>
          <a:pPr algn="just" rtl="0"/>
          <a:r>
            <a:rPr lang="es-CL" sz="1600" dirty="0" smtClean="0"/>
            <a:t>Un nuevo proceso de postulaciones se iniciará el próximo mes de octubre. Hoy se trabaja en preparar a los liceos para que realicen una buena postulación.</a:t>
          </a:r>
          <a:endParaRPr lang="es-CL" sz="1600" dirty="0"/>
        </a:p>
      </dgm:t>
    </dgm:pt>
    <dgm:pt modelId="{2348BB52-3287-4175-911E-3FD78DEFD4B5}" type="parTrans" cxnId="{C8A77B0F-6C3B-48CD-A44E-4EEFB545445D}">
      <dgm:prSet/>
      <dgm:spPr/>
      <dgm:t>
        <a:bodyPr/>
        <a:lstStyle/>
        <a:p>
          <a:endParaRPr lang="es-ES"/>
        </a:p>
      </dgm:t>
    </dgm:pt>
    <dgm:pt modelId="{1355C393-3A65-4BBE-BDB7-C4B958E7EF51}" type="sibTrans" cxnId="{C8A77B0F-6C3B-48CD-A44E-4EEFB545445D}">
      <dgm:prSet/>
      <dgm:spPr/>
      <dgm:t>
        <a:bodyPr/>
        <a:lstStyle/>
        <a:p>
          <a:endParaRPr lang="es-ES"/>
        </a:p>
      </dgm:t>
    </dgm:pt>
    <dgm:pt modelId="{BED57FBB-952F-482D-BCD4-919F4BEB7F60}" type="pres">
      <dgm:prSet presAssocID="{4F332F29-A17C-4AFE-8A77-D559420E6C8D}" presName="linearFlow" presStyleCnt="0">
        <dgm:presLayoutVars>
          <dgm:dir/>
          <dgm:resizeHandles val="exact"/>
        </dgm:presLayoutVars>
      </dgm:prSet>
      <dgm:spPr/>
      <dgm:t>
        <a:bodyPr/>
        <a:lstStyle/>
        <a:p>
          <a:endParaRPr lang="es-ES"/>
        </a:p>
      </dgm:t>
    </dgm:pt>
    <dgm:pt modelId="{1CC443CA-08E9-47AE-A5E2-7596490A831C}" type="pres">
      <dgm:prSet presAssocID="{32F0D4B3-0730-49E0-93E1-731409C000DA}" presName="composite" presStyleCnt="0"/>
      <dgm:spPr/>
    </dgm:pt>
    <dgm:pt modelId="{4CAD9FF7-267F-4742-B26B-1B4E66F6EDE8}" type="pres">
      <dgm:prSet presAssocID="{32F0D4B3-0730-49E0-93E1-731409C000DA}" presName="imgShp" presStyleLbl="fgImgPlace1" presStyleIdx="0" presStyleCnt="1" custLinFactNeighborX="-24867" custLinFactNeighborY="-340"/>
      <dgm:spPr>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dgm:spPr>
    </dgm:pt>
    <dgm:pt modelId="{1A7EEC19-CD78-4C0E-98C1-732E4A39E69E}" type="pres">
      <dgm:prSet presAssocID="{32F0D4B3-0730-49E0-93E1-731409C000DA}" presName="txShp" presStyleLbl="node1" presStyleIdx="0" presStyleCnt="1" custScaleX="123689">
        <dgm:presLayoutVars>
          <dgm:bulletEnabled val="1"/>
        </dgm:presLayoutVars>
      </dgm:prSet>
      <dgm:spPr/>
      <dgm:t>
        <a:bodyPr/>
        <a:lstStyle/>
        <a:p>
          <a:endParaRPr lang="es-ES"/>
        </a:p>
      </dgm:t>
    </dgm:pt>
  </dgm:ptLst>
  <dgm:cxnLst>
    <dgm:cxn modelId="{C8A77B0F-6C3B-48CD-A44E-4EEFB545445D}" srcId="{4F332F29-A17C-4AFE-8A77-D559420E6C8D}" destId="{32F0D4B3-0730-49E0-93E1-731409C000DA}" srcOrd="0" destOrd="0" parTransId="{2348BB52-3287-4175-911E-3FD78DEFD4B5}" sibTransId="{1355C393-3A65-4BBE-BDB7-C4B958E7EF51}"/>
    <dgm:cxn modelId="{DC6D960B-3B74-47DD-9C49-D5BB3203C725}" type="presOf" srcId="{4F332F29-A17C-4AFE-8A77-D559420E6C8D}" destId="{BED57FBB-952F-482D-BCD4-919F4BEB7F60}" srcOrd="0" destOrd="0" presId="urn:microsoft.com/office/officeart/2005/8/layout/vList3"/>
    <dgm:cxn modelId="{8FBB0FA4-3BE4-4175-B025-D88CBEE94F7B}" type="presOf" srcId="{32F0D4B3-0730-49E0-93E1-731409C000DA}" destId="{1A7EEC19-CD78-4C0E-98C1-732E4A39E69E}" srcOrd="0" destOrd="0" presId="urn:microsoft.com/office/officeart/2005/8/layout/vList3"/>
    <dgm:cxn modelId="{86613790-A4CC-4A72-872F-D89CB6644C7D}" type="presParOf" srcId="{BED57FBB-952F-482D-BCD4-919F4BEB7F60}" destId="{1CC443CA-08E9-47AE-A5E2-7596490A831C}" srcOrd="0" destOrd="0" presId="urn:microsoft.com/office/officeart/2005/8/layout/vList3"/>
    <dgm:cxn modelId="{67A82AE1-2CDB-4565-8152-3100113F1C3B}" type="presParOf" srcId="{1CC443CA-08E9-47AE-A5E2-7596490A831C}" destId="{4CAD9FF7-267F-4742-B26B-1B4E66F6EDE8}" srcOrd="0" destOrd="0" presId="urn:microsoft.com/office/officeart/2005/8/layout/vList3"/>
    <dgm:cxn modelId="{AD9D3C96-5EB2-43B8-BF9B-D1ECCC46BB06}" type="presParOf" srcId="{1CC443CA-08E9-47AE-A5E2-7596490A831C}" destId="{1A7EEC19-CD78-4C0E-98C1-732E4A39E69E}"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2D6C1E-5E8C-4AD2-996E-2C29B5E0FCF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EE341988-D736-48CD-B73C-7F983C059F53}">
      <dgm:prSet custT="1"/>
      <dgm:spPr/>
      <dgm:t>
        <a:bodyPr/>
        <a:lstStyle/>
        <a:p>
          <a:pPr algn="just" rtl="0"/>
          <a:r>
            <a:rPr lang="es-CL" sz="1400" dirty="0" smtClean="0"/>
            <a:t>Recuperación Derechos de Aguas.</a:t>
          </a:r>
        </a:p>
        <a:p>
          <a:pPr algn="just" rtl="0"/>
          <a:r>
            <a:rPr lang="es-CL" sz="1400" dirty="0" smtClean="0"/>
            <a:t>DGA, gestiona el remate de patentes, para recuperar derechos de aguas para </a:t>
          </a:r>
          <a:r>
            <a:rPr lang="es-CL" sz="1400" b="1" dirty="0" smtClean="0"/>
            <a:t>2.4 millones </a:t>
          </a:r>
          <a:r>
            <a:rPr lang="es-CL" sz="1400" b="1" dirty="0" err="1" smtClean="0"/>
            <a:t>Ltrs</a:t>
          </a:r>
          <a:r>
            <a:rPr lang="es-CL" sz="1400" b="1" dirty="0" smtClean="0"/>
            <a:t>./</a:t>
          </a:r>
          <a:r>
            <a:rPr lang="es-CL" sz="1400" b="1" dirty="0" err="1" smtClean="0"/>
            <a:t>Seg</a:t>
          </a:r>
          <a:r>
            <a:rPr lang="es-CL" sz="1400" dirty="0" smtClean="0"/>
            <a:t>.</a:t>
          </a:r>
        </a:p>
        <a:p>
          <a:pPr algn="just" rtl="0"/>
          <a:r>
            <a:rPr lang="es-CL" sz="1400" b="1" dirty="0" smtClean="0"/>
            <a:t>37.600 </a:t>
          </a:r>
          <a:r>
            <a:rPr lang="es-CL" sz="1400" b="1" dirty="0" err="1" smtClean="0"/>
            <a:t>Ltrs</a:t>
          </a:r>
          <a:r>
            <a:rPr lang="es-CL" sz="1400" b="1" dirty="0" smtClean="0"/>
            <a:t>./</a:t>
          </a:r>
          <a:r>
            <a:rPr lang="es-CL" sz="1400" b="1" dirty="0" err="1" smtClean="0"/>
            <a:t>Seg</a:t>
          </a:r>
          <a:r>
            <a:rPr lang="es-CL" sz="1400" dirty="0" smtClean="0"/>
            <a:t>. ya fueron retornados al Estado.</a:t>
          </a:r>
        </a:p>
        <a:p>
          <a:pPr algn="just" rtl="0"/>
          <a:endParaRPr lang="es-CL" sz="1600" dirty="0"/>
        </a:p>
      </dgm:t>
    </dgm:pt>
    <dgm:pt modelId="{CF7F688A-1B92-4434-9915-58FF6B89744E}" type="parTrans" cxnId="{D60E64E8-9F5D-41A4-879F-FC11C152E954}">
      <dgm:prSet/>
      <dgm:spPr/>
      <dgm:t>
        <a:bodyPr/>
        <a:lstStyle/>
        <a:p>
          <a:endParaRPr lang="es-ES"/>
        </a:p>
      </dgm:t>
    </dgm:pt>
    <dgm:pt modelId="{0A5EA1A7-A53A-4B72-B92E-3E5B4C0FF10D}" type="sibTrans" cxnId="{D60E64E8-9F5D-41A4-879F-FC11C152E954}">
      <dgm:prSet/>
      <dgm:spPr/>
      <dgm:t>
        <a:bodyPr/>
        <a:lstStyle/>
        <a:p>
          <a:endParaRPr lang="es-ES"/>
        </a:p>
      </dgm:t>
    </dgm:pt>
    <dgm:pt modelId="{6BCC83C7-C31E-4108-9ADE-BF538E8A11F0}" type="pres">
      <dgm:prSet presAssocID="{0F2D6C1E-5E8C-4AD2-996E-2C29B5E0FCF3}" presName="linearFlow" presStyleCnt="0">
        <dgm:presLayoutVars>
          <dgm:dir/>
          <dgm:resizeHandles val="exact"/>
        </dgm:presLayoutVars>
      </dgm:prSet>
      <dgm:spPr/>
      <dgm:t>
        <a:bodyPr/>
        <a:lstStyle/>
        <a:p>
          <a:endParaRPr lang="es-ES"/>
        </a:p>
      </dgm:t>
    </dgm:pt>
    <dgm:pt modelId="{B3A70AC2-104A-42F0-84AA-07C9290C27DE}" type="pres">
      <dgm:prSet presAssocID="{EE341988-D736-48CD-B73C-7F983C059F53}" presName="composite" presStyleCnt="0"/>
      <dgm:spPr/>
    </dgm:pt>
    <dgm:pt modelId="{ED0347A9-D18F-470C-8559-404C55718F67}" type="pres">
      <dgm:prSet presAssocID="{EE341988-D736-48CD-B73C-7F983C059F53}"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t>
        <a:bodyPr/>
        <a:lstStyle/>
        <a:p>
          <a:endParaRPr lang="es-ES"/>
        </a:p>
      </dgm:t>
    </dgm:pt>
    <dgm:pt modelId="{1AA71933-D0D7-4749-B0E0-90352A5E607F}" type="pres">
      <dgm:prSet presAssocID="{EE341988-D736-48CD-B73C-7F983C059F53}" presName="txShp" presStyleLbl="node1" presStyleIdx="0" presStyleCnt="1" custScaleX="110043" custScaleY="128626" custLinFactNeighborX="876" custLinFactNeighborY="-446">
        <dgm:presLayoutVars>
          <dgm:bulletEnabled val="1"/>
        </dgm:presLayoutVars>
      </dgm:prSet>
      <dgm:spPr/>
      <dgm:t>
        <a:bodyPr/>
        <a:lstStyle/>
        <a:p>
          <a:endParaRPr lang="es-ES"/>
        </a:p>
      </dgm:t>
    </dgm:pt>
  </dgm:ptLst>
  <dgm:cxnLst>
    <dgm:cxn modelId="{252EBBD9-AEC0-4A6A-9522-19873BE721F8}" type="presOf" srcId="{EE341988-D736-48CD-B73C-7F983C059F53}" destId="{1AA71933-D0D7-4749-B0E0-90352A5E607F}" srcOrd="0" destOrd="0" presId="urn:microsoft.com/office/officeart/2005/8/layout/vList3"/>
    <dgm:cxn modelId="{F6CB1F21-DC32-4AAC-8C1C-3A3A8D065C71}" type="presOf" srcId="{0F2D6C1E-5E8C-4AD2-996E-2C29B5E0FCF3}" destId="{6BCC83C7-C31E-4108-9ADE-BF538E8A11F0}" srcOrd="0" destOrd="0" presId="urn:microsoft.com/office/officeart/2005/8/layout/vList3"/>
    <dgm:cxn modelId="{D60E64E8-9F5D-41A4-879F-FC11C152E954}" srcId="{0F2D6C1E-5E8C-4AD2-996E-2C29B5E0FCF3}" destId="{EE341988-D736-48CD-B73C-7F983C059F53}" srcOrd="0" destOrd="0" parTransId="{CF7F688A-1B92-4434-9915-58FF6B89744E}" sibTransId="{0A5EA1A7-A53A-4B72-B92E-3E5B4C0FF10D}"/>
    <dgm:cxn modelId="{1324D440-C964-4CE7-A625-4385CB7E7ED3}" type="presParOf" srcId="{6BCC83C7-C31E-4108-9ADE-BF538E8A11F0}" destId="{B3A70AC2-104A-42F0-84AA-07C9290C27DE}" srcOrd="0" destOrd="0" presId="urn:microsoft.com/office/officeart/2005/8/layout/vList3"/>
    <dgm:cxn modelId="{4D41E8A2-21D8-46C7-A342-2C1233F6BEF0}" type="presParOf" srcId="{B3A70AC2-104A-42F0-84AA-07C9290C27DE}" destId="{ED0347A9-D18F-470C-8559-404C55718F67}" srcOrd="0" destOrd="0" presId="urn:microsoft.com/office/officeart/2005/8/layout/vList3"/>
    <dgm:cxn modelId="{7A194B99-4148-42A5-989E-20D28F7B04E8}" type="presParOf" srcId="{B3A70AC2-104A-42F0-84AA-07C9290C27DE}" destId="{1AA71933-D0D7-4749-B0E0-90352A5E607F}"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l" rtl="0"/>
          <a:r>
            <a:rPr lang="es-CL" sz="1600" b="1" dirty="0" smtClean="0"/>
            <a:t>FOMENTO PRODUCTIVO: MM$9.000.- financiamiento GORE  </a:t>
          </a:r>
        </a:p>
        <a:p>
          <a:pPr algn="just" rtl="0"/>
          <a:r>
            <a:rPr lang="es-CL" sz="1600" dirty="0" smtClean="0"/>
            <a:t>Destinados a </a:t>
          </a:r>
          <a:r>
            <a:rPr lang="es-CL" sz="1600" dirty="0" err="1" smtClean="0"/>
            <a:t>Sercotec</a:t>
          </a:r>
          <a:r>
            <a:rPr lang="es-CL" sz="1600" dirty="0" smtClean="0"/>
            <a:t> y </a:t>
          </a:r>
          <a:r>
            <a:rPr lang="es-CL" sz="1600" dirty="0" err="1" smtClean="0"/>
            <a:t>Corfo</a:t>
          </a:r>
          <a:r>
            <a:rPr lang="es-CL" sz="1600" dirty="0" smtClean="0"/>
            <a:t> con el objetivo de beneficiar a 1.700 emprendedores turísticos.</a:t>
          </a:r>
        </a:p>
        <a:p>
          <a:pPr algn="just" rtl="0"/>
          <a:r>
            <a:rPr lang="es-CL" sz="1600" dirty="0" smtClean="0"/>
            <a:t>A la fecha se han apoyado a 516 empresas asociadas  a este sector productivo vía Plan Impulso (FNDR + SECTORIAL)</a:t>
          </a:r>
          <a:endParaRPr lang="es-CL" sz="1400"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custScaleX="126787" custScaleY="126787" custLinFactNeighborX="-26429"/>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custScaleX="128371" custScaleY="168087" custLinFactNeighborX="6055" custLinFactNeighborY="-12733">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39D0FF5-6E3E-4788-A1DA-6EEF5940FF4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D96D9B3-CC47-4964-A282-955B0579EE32}">
      <dgm:prSet custT="1"/>
      <dgm:spPr/>
      <dgm:t>
        <a:bodyPr/>
        <a:lstStyle/>
        <a:p>
          <a:pPr algn="l" rtl="0"/>
          <a:r>
            <a:rPr lang="es-CL" sz="1600" b="1" dirty="0" smtClean="0"/>
            <a:t>PLAN DE PROMOCIÓN Y DIFUSIÓN NAC. E INTERNACIONAL DESTINO ARAUCANÍA</a:t>
          </a:r>
        </a:p>
        <a:p>
          <a:pPr algn="just" rtl="0"/>
          <a:r>
            <a:rPr lang="es-CL" sz="1400" b="1" dirty="0" smtClean="0"/>
            <a:t>M$ 824.000 </a:t>
          </a:r>
          <a:r>
            <a:rPr lang="es-CL" sz="1400" dirty="0" smtClean="0"/>
            <a:t>Presupuesto GORE a SERNATUR </a:t>
          </a:r>
        </a:p>
        <a:p>
          <a:pPr algn="just" rtl="0"/>
          <a:r>
            <a:rPr lang="es-CL" sz="1400" dirty="0" smtClean="0"/>
            <a:t>Campaña </a:t>
          </a:r>
          <a:r>
            <a:rPr lang="es-CL" sz="1400" dirty="0" err="1" smtClean="0"/>
            <a:t>Nac</a:t>
          </a:r>
          <a:r>
            <a:rPr lang="es-CL" sz="1400" dirty="0" smtClean="0"/>
            <a:t>.: TV, Radio, MKT Digital y Prensa</a:t>
          </a:r>
        </a:p>
        <a:p>
          <a:pPr algn="just" rtl="0"/>
          <a:r>
            <a:rPr lang="es-CL" sz="1400" dirty="0" smtClean="0"/>
            <a:t>Campaña </a:t>
          </a:r>
          <a:r>
            <a:rPr lang="es-CL" sz="1400" dirty="0" err="1" smtClean="0"/>
            <a:t>Internac</a:t>
          </a:r>
          <a:r>
            <a:rPr lang="es-CL" sz="1400" dirty="0" smtClean="0"/>
            <a:t>.: MKT Digital</a:t>
          </a:r>
        </a:p>
        <a:p>
          <a:pPr algn="just" rtl="0"/>
          <a:r>
            <a:rPr lang="es-CL" sz="1400" dirty="0" smtClean="0"/>
            <a:t>Viajes de Prensa 5 destinos Turísticos</a:t>
          </a:r>
        </a:p>
        <a:p>
          <a:pPr algn="just" rtl="0"/>
          <a:r>
            <a:rPr lang="es-CL" sz="1400" dirty="0" smtClean="0"/>
            <a:t>Discovery Araucanía: “</a:t>
          </a:r>
          <a:r>
            <a:rPr lang="es-CL" sz="1400" dirty="0" err="1" smtClean="0"/>
            <a:t>Fun</a:t>
          </a:r>
          <a:r>
            <a:rPr lang="es-CL" sz="1400" dirty="0" smtClean="0"/>
            <a:t> </a:t>
          </a:r>
          <a:r>
            <a:rPr lang="es-CL" sz="1400" dirty="0" err="1" smtClean="0"/>
            <a:t>Press</a:t>
          </a:r>
          <a:r>
            <a:rPr lang="es-CL" sz="1400" dirty="0" smtClean="0"/>
            <a:t>” – 20 tour operadores</a:t>
          </a:r>
        </a:p>
      </dgm:t>
    </dgm:pt>
    <dgm:pt modelId="{D4E9C79F-94AF-48F5-967E-FB86E24FC2DF}" type="parTrans" cxnId="{A76DFBF6-73A8-4453-B6D5-24B5EADBA40A}">
      <dgm:prSet/>
      <dgm:spPr/>
      <dgm:t>
        <a:bodyPr/>
        <a:lstStyle/>
        <a:p>
          <a:endParaRPr lang="es-ES"/>
        </a:p>
      </dgm:t>
    </dgm:pt>
    <dgm:pt modelId="{13C7B4DD-4D29-4EAE-A296-1EACA54FE29C}" type="sibTrans" cxnId="{A76DFBF6-73A8-4453-B6D5-24B5EADBA40A}">
      <dgm:prSet/>
      <dgm:spPr/>
      <dgm:t>
        <a:bodyPr/>
        <a:lstStyle/>
        <a:p>
          <a:endParaRPr lang="es-ES"/>
        </a:p>
      </dgm:t>
    </dgm:pt>
    <dgm:pt modelId="{9E3BCEEB-7699-4C06-8646-32274FF83132}" type="pres">
      <dgm:prSet presAssocID="{039D0FF5-6E3E-4788-A1DA-6EEF5940FF43}" presName="linearFlow" presStyleCnt="0">
        <dgm:presLayoutVars>
          <dgm:dir/>
          <dgm:resizeHandles val="exact"/>
        </dgm:presLayoutVars>
      </dgm:prSet>
      <dgm:spPr/>
      <dgm:t>
        <a:bodyPr/>
        <a:lstStyle/>
        <a:p>
          <a:endParaRPr lang="es-ES"/>
        </a:p>
      </dgm:t>
    </dgm:pt>
    <dgm:pt modelId="{756D8405-575B-4643-BBF7-A8F5E14A7D21}" type="pres">
      <dgm:prSet presAssocID="{DD96D9B3-CC47-4964-A282-955B0579EE32}" presName="composite" presStyleCnt="0"/>
      <dgm:spPr/>
    </dgm:pt>
    <dgm:pt modelId="{32FD445C-162E-4B69-90AE-DA656D178059}" type="pres">
      <dgm:prSet presAssocID="{DD96D9B3-CC47-4964-A282-955B0579EE32}" presName="imgShp" presStyleLbl="fgImgPlace1" presStyleIdx="0" presStyleCnt="1" custLinFactNeighborX="-18229" custLinFactNeighborY="-6468"/>
      <dgm:spPr>
        <a:blipFill>
          <a:blip xmlns:r="http://schemas.openxmlformats.org/officeDocument/2006/relationships" r:embed="rId1"/>
          <a:srcRect/>
          <a:stretch>
            <a:fillRect l="-39000" r="-39000"/>
          </a:stretch>
        </a:blipFill>
      </dgm:spPr>
      <dgm:t>
        <a:bodyPr/>
        <a:lstStyle/>
        <a:p>
          <a:endParaRPr lang="es-ES"/>
        </a:p>
      </dgm:t>
    </dgm:pt>
    <dgm:pt modelId="{40D87767-1F58-4885-B75F-8EC6B28600CF}" type="pres">
      <dgm:prSet presAssocID="{DD96D9B3-CC47-4964-A282-955B0579EE32}" presName="txShp" presStyleLbl="node1" presStyleIdx="0" presStyleCnt="1" custScaleX="120936" custScaleY="216993">
        <dgm:presLayoutVars>
          <dgm:bulletEnabled val="1"/>
        </dgm:presLayoutVars>
      </dgm:prSet>
      <dgm:spPr/>
      <dgm:t>
        <a:bodyPr/>
        <a:lstStyle/>
        <a:p>
          <a:endParaRPr lang="es-ES"/>
        </a:p>
      </dgm:t>
    </dgm:pt>
  </dgm:ptLst>
  <dgm:cxnLst>
    <dgm:cxn modelId="{E521E3E3-BECD-45AC-8E75-775280C5D4A4}" type="presOf" srcId="{DD96D9B3-CC47-4964-A282-955B0579EE32}" destId="{40D87767-1F58-4885-B75F-8EC6B28600CF}" srcOrd="0" destOrd="0" presId="urn:microsoft.com/office/officeart/2005/8/layout/vList3"/>
    <dgm:cxn modelId="{A76DFBF6-73A8-4453-B6D5-24B5EADBA40A}" srcId="{039D0FF5-6E3E-4788-A1DA-6EEF5940FF43}" destId="{DD96D9B3-CC47-4964-A282-955B0579EE32}" srcOrd="0" destOrd="0" parTransId="{D4E9C79F-94AF-48F5-967E-FB86E24FC2DF}" sibTransId="{13C7B4DD-4D29-4EAE-A296-1EACA54FE29C}"/>
    <dgm:cxn modelId="{0E9B75EC-A580-40EF-A2F9-467797B2E55F}" type="presOf" srcId="{039D0FF5-6E3E-4788-A1DA-6EEF5940FF43}" destId="{9E3BCEEB-7699-4C06-8646-32274FF83132}" srcOrd="0" destOrd="0" presId="urn:microsoft.com/office/officeart/2005/8/layout/vList3"/>
    <dgm:cxn modelId="{91D38544-BC49-467B-B3D8-C5084D3E900F}" type="presParOf" srcId="{9E3BCEEB-7699-4C06-8646-32274FF83132}" destId="{756D8405-575B-4643-BBF7-A8F5E14A7D21}" srcOrd="0" destOrd="0" presId="urn:microsoft.com/office/officeart/2005/8/layout/vList3"/>
    <dgm:cxn modelId="{685227A8-34ED-4984-8E34-06F8ACE63386}" type="presParOf" srcId="{756D8405-575B-4643-BBF7-A8F5E14A7D21}" destId="{32FD445C-162E-4B69-90AE-DA656D178059}" srcOrd="0" destOrd="0" presId="urn:microsoft.com/office/officeart/2005/8/layout/vList3"/>
    <dgm:cxn modelId="{916A0908-1F2E-417A-B038-E5569761CCA5}" type="presParOf" srcId="{756D8405-575B-4643-BBF7-A8F5E14A7D21}" destId="{40D87767-1F58-4885-B75F-8EC6B28600CF}"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29D560F8-E3C6-47B0-8A4C-D8089501C37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3F5CEC-5446-4C82-8AC9-3CFE60E8C5FC}">
      <dgm:prSet custT="1"/>
      <dgm:spPr/>
      <dgm:t>
        <a:bodyPr/>
        <a:lstStyle/>
        <a:p>
          <a:pPr algn="just" rtl="0"/>
          <a:r>
            <a:rPr lang="es-CL" sz="1600" b="1" dirty="0" smtClean="0"/>
            <a:t>ÁREAS SILVESTRES PROTEGIDAS: </a:t>
          </a:r>
        </a:p>
        <a:p>
          <a:pPr algn="just" rtl="0"/>
          <a:r>
            <a:rPr lang="es-CL" sz="1400" b="0" dirty="0" smtClean="0"/>
            <a:t>Priorización de 3 P.N por el Comité de Ministros del Turismo (</a:t>
          </a:r>
          <a:r>
            <a:rPr lang="es-CL" sz="1400" b="0" dirty="0" err="1" smtClean="0"/>
            <a:t>Nahuelbuta</a:t>
          </a:r>
          <a:r>
            <a:rPr lang="es-CL" sz="1400" b="0" dirty="0" smtClean="0"/>
            <a:t>, </a:t>
          </a:r>
          <a:r>
            <a:rPr lang="es-CL" sz="1400" b="0" dirty="0" err="1" smtClean="0"/>
            <a:t>Huerquehue</a:t>
          </a:r>
          <a:r>
            <a:rPr lang="es-CL" sz="1400" b="0" dirty="0" smtClean="0"/>
            <a:t> y </a:t>
          </a:r>
          <a:r>
            <a:rPr lang="es-CL" sz="1400" b="0" dirty="0" err="1" smtClean="0"/>
            <a:t>Conguillio</a:t>
          </a:r>
          <a:r>
            <a:rPr lang="es-CL" sz="1400" b="0" dirty="0" smtClean="0"/>
            <a:t>)</a:t>
          </a:r>
        </a:p>
        <a:p>
          <a:pPr algn="just" rtl="0"/>
          <a:r>
            <a:rPr lang="es-CL" sz="1400" b="0" dirty="0" smtClean="0"/>
            <a:t>Mejoramiento de Infraestructura de 5 Áreas Silvestres:</a:t>
          </a:r>
        </a:p>
        <a:p>
          <a:pPr algn="just" rtl="0"/>
          <a:r>
            <a:rPr lang="es-CL" sz="1400" b="0" dirty="0" smtClean="0"/>
            <a:t>Diseño </a:t>
          </a:r>
          <a:r>
            <a:rPr lang="es-CL" sz="1400" b="0" dirty="0" err="1" smtClean="0"/>
            <a:t>Mej</a:t>
          </a:r>
          <a:r>
            <a:rPr lang="es-CL" sz="1400" b="0" dirty="0" smtClean="0"/>
            <a:t>. Infra. M. Nacional Cerro   </a:t>
          </a:r>
          <a:r>
            <a:rPr lang="es-CL" sz="1400" b="0" dirty="0" err="1" smtClean="0"/>
            <a:t>Ñielol</a:t>
          </a:r>
          <a:r>
            <a:rPr lang="es-CL" sz="1400" b="0" dirty="0" smtClean="0"/>
            <a:t> M$ 250.000 ( Oct. 2019 RS)</a:t>
          </a:r>
        </a:p>
        <a:p>
          <a:pPr algn="just" rtl="0"/>
          <a:r>
            <a:rPr lang="es-CL" sz="1400" b="0" dirty="0" smtClean="0">
              <a:solidFill>
                <a:schemeClr val="bg1"/>
              </a:solidFill>
            </a:rPr>
            <a:t>Diseño </a:t>
          </a:r>
          <a:r>
            <a:rPr lang="es-CL" sz="1400" b="0" dirty="0" err="1" smtClean="0">
              <a:solidFill>
                <a:schemeClr val="bg1"/>
              </a:solidFill>
            </a:rPr>
            <a:t>Mej</a:t>
          </a:r>
          <a:r>
            <a:rPr lang="es-CL" sz="1400" b="0" dirty="0" smtClean="0">
              <a:solidFill>
                <a:schemeClr val="bg1"/>
              </a:solidFill>
            </a:rPr>
            <a:t>. Infra. P.N </a:t>
          </a:r>
          <a:r>
            <a:rPr lang="es-CL" sz="1400" b="0" dirty="0" err="1" smtClean="0">
              <a:solidFill>
                <a:schemeClr val="bg1"/>
              </a:solidFill>
            </a:rPr>
            <a:t>Nahuelbuta</a:t>
          </a:r>
          <a:r>
            <a:rPr lang="es-CL" sz="1400" b="0" dirty="0" smtClean="0">
              <a:solidFill>
                <a:schemeClr val="bg1"/>
              </a:solidFill>
            </a:rPr>
            <a:t> M$ 45.000. ( Ej. Diseño – A Dic. 2019)</a:t>
          </a:r>
        </a:p>
        <a:p>
          <a:pPr algn="just" rtl="0"/>
          <a:r>
            <a:rPr lang="es-CL" sz="1400" b="0" dirty="0" smtClean="0">
              <a:solidFill>
                <a:schemeClr val="bg1"/>
              </a:solidFill>
            </a:rPr>
            <a:t>Ejecución </a:t>
          </a:r>
          <a:r>
            <a:rPr lang="es-CL" sz="1400" b="0" dirty="0" err="1" smtClean="0">
              <a:solidFill>
                <a:schemeClr val="bg1"/>
              </a:solidFill>
            </a:rPr>
            <a:t>Mej</a:t>
          </a:r>
          <a:r>
            <a:rPr lang="es-CL" sz="1400" b="0" dirty="0" smtClean="0">
              <a:solidFill>
                <a:schemeClr val="bg1"/>
              </a:solidFill>
            </a:rPr>
            <a:t>. Infra. P.N </a:t>
          </a:r>
          <a:r>
            <a:rPr lang="es-CL" sz="1400" b="0" dirty="0" err="1" smtClean="0">
              <a:solidFill>
                <a:schemeClr val="bg1"/>
              </a:solidFill>
            </a:rPr>
            <a:t>Villarica</a:t>
          </a:r>
          <a:r>
            <a:rPr lang="es-CL" sz="1400" b="0" dirty="0" smtClean="0">
              <a:solidFill>
                <a:schemeClr val="bg1"/>
              </a:solidFill>
            </a:rPr>
            <a:t> M$ 1.450.000 ( Adjudicado. </a:t>
          </a:r>
          <a:r>
            <a:rPr lang="es-CL" sz="1400" b="0" dirty="0" err="1" smtClean="0">
              <a:solidFill>
                <a:schemeClr val="bg1"/>
              </a:solidFill>
            </a:rPr>
            <a:t>Inio</a:t>
          </a:r>
          <a:r>
            <a:rPr lang="es-CL" sz="1400" b="0" dirty="0" smtClean="0">
              <a:solidFill>
                <a:schemeClr val="bg1"/>
              </a:solidFill>
            </a:rPr>
            <a:t> Nov. 2019</a:t>
          </a:r>
        </a:p>
        <a:p>
          <a:pPr algn="just" rtl="0"/>
          <a:r>
            <a:rPr lang="es-CL" sz="1400" b="0" dirty="0" smtClean="0">
              <a:solidFill>
                <a:schemeClr val="bg1"/>
              </a:solidFill>
            </a:rPr>
            <a:t>P.N </a:t>
          </a:r>
          <a:r>
            <a:rPr lang="es-CL" sz="1400" b="0" dirty="0" err="1" smtClean="0">
              <a:solidFill>
                <a:schemeClr val="bg1"/>
              </a:solidFill>
            </a:rPr>
            <a:t>Conguillio</a:t>
          </a:r>
          <a:r>
            <a:rPr lang="es-CL" sz="1400" b="0" dirty="0" smtClean="0">
              <a:solidFill>
                <a:schemeClr val="bg1"/>
              </a:solidFill>
            </a:rPr>
            <a:t> y </a:t>
          </a:r>
          <a:r>
            <a:rPr lang="es-CL" sz="1400" b="0" dirty="0" err="1" smtClean="0">
              <a:solidFill>
                <a:schemeClr val="bg1"/>
              </a:solidFill>
            </a:rPr>
            <a:t>Huerquehue</a:t>
          </a:r>
          <a:r>
            <a:rPr lang="es-CL" sz="1400" b="0" dirty="0" smtClean="0">
              <a:solidFill>
                <a:schemeClr val="bg1"/>
              </a:solidFill>
            </a:rPr>
            <a:t> en perfil.</a:t>
          </a:r>
          <a:endParaRPr lang="es-CL" sz="1400" b="0" dirty="0">
            <a:solidFill>
              <a:schemeClr val="bg1"/>
            </a:solidFill>
          </a:endParaRPr>
        </a:p>
      </dgm:t>
    </dgm:pt>
    <dgm:pt modelId="{C17D2876-70C7-4083-B733-E8975BA6AFC3}" type="parTrans" cxnId="{1097A975-F750-4E84-87A0-8AC496EC0CAA}">
      <dgm:prSet/>
      <dgm:spPr/>
      <dgm:t>
        <a:bodyPr/>
        <a:lstStyle/>
        <a:p>
          <a:endParaRPr lang="es-ES"/>
        </a:p>
      </dgm:t>
    </dgm:pt>
    <dgm:pt modelId="{E02073A1-8365-48D5-B1D3-70DA1E06DA95}" type="sibTrans" cxnId="{1097A975-F750-4E84-87A0-8AC496EC0CAA}">
      <dgm:prSet/>
      <dgm:spPr/>
      <dgm:t>
        <a:bodyPr/>
        <a:lstStyle/>
        <a:p>
          <a:endParaRPr lang="es-ES"/>
        </a:p>
      </dgm:t>
    </dgm:pt>
    <dgm:pt modelId="{D654AE61-F02E-4F3C-93D0-A9444C6E6068}" type="pres">
      <dgm:prSet presAssocID="{29D560F8-E3C6-47B0-8A4C-D8089501C37E}" presName="linearFlow" presStyleCnt="0">
        <dgm:presLayoutVars>
          <dgm:dir/>
          <dgm:resizeHandles val="exact"/>
        </dgm:presLayoutVars>
      </dgm:prSet>
      <dgm:spPr/>
      <dgm:t>
        <a:bodyPr/>
        <a:lstStyle/>
        <a:p>
          <a:endParaRPr lang="es-ES"/>
        </a:p>
      </dgm:t>
    </dgm:pt>
    <dgm:pt modelId="{4BCE624E-046C-4C42-87DD-C650FB9C7560}" type="pres">
      <dgm:prSet presAssocID="{CF3F5CEC-5446-4C82-8AC9-3CFE60E8C5FC}" presName="composite" presStyleCnt="0"/>
      <dgm:spPr/>
    </dgm:pt>
    <dgm:pt modelId="{9D027FFD-BBA0-4CF7-B81D-6F68CA051EC0}" type="pres">
      <dgm:prSet presAssocID="{CF3F5CEC-5446-4C82-8AC9-3CFE60E8C5FC}" presName="imgShp" presStyleLbl="fgImgPlace1" presStyleIdx="0" presStyleCnt="1" custLinFactNeighborX="-8648" custLinFactNeighborY="4284"/>
      <dgm:spPr>
        <a:blipFill>
          <a:blip xmlns:r="http://schemas.openxmlformats.org/officeDocument/2006/relationships" r:embed="rId1"/>
          <a:srcRect/>
          <a:stretch>
            <a:fillRect l="-25000" r="-25000"/>
          </a:stretch>
        </a:blipFill>
      </dgm:spPr>
      <dgm:t>
        <a:bodyPr/>
        <a:lstStyle/>
        <a:p>
          <a:endParaRPr lang="es-ES"/>
        </a:p>
      </dgm:t>
    </dgm:pt>
    <dgm:pt modelId="{28CB8BB3-243A-4B07-8333-EACA769A41C7}" type="pres">
      <dgm:prSet presAssocID="{CF3F5CEC-5446-4C82-8AC9-3CFE60E8C5FC}" presName="txShp" presStyleLbl="node1" presStyleIdx="0" presStyleCnt="1" custScaleX="128773" custScaleY="155529">
        <dgm:presLayoutVars>
          <dgm:bulletEnabled val="1"/>
        </dgm:presLayoutVars>
      </dgm:prSet>
      <dgm:spPr/>
      <dgm:t>
        <a:bodyPr/>
        <a:lstStyle/>
        <a:p>
          <a:endParaRPr lang="es-ES"/>
        </a:p>
      </dgm:t>
    </dgm:pt>
  </dgm:ptLst>
  <dgm:cxnLst>
    <dgm:cxn modelId="{4982F4C6-0B8B-40FE-8EDE-884E342BB563}" type="presOf" srcId="{29D560F8-E3C6-47B0-8A4C-D8089501C37E}" destId="{D654AE61-F02E-4F3C-93D0-A9444C6E6068}" srcOrd="0" destOrd="0" presId="urn:microsoft.com/office/officeart/2005/8/layout/vList3"/>
    <dgm:cxn modelId="{A2C85042-06BD-44AB-B891-7E235FFE7328}" type="presOf" srcId="{CF3F5CEC-5446-4C82-8AC9-3CFE60E8C5FC}" destId="{28CB8BB3-243A-4B07-8333-EACA769A41C7}" srcOrd="0" destOrd="0" presId="urn:microsoft.com/office/officeart/2005/8/layout/vList3"/>
    <dgm:cxn modelId="{1097A975-F750-4E84-87A0-8AC496EC0CAA}" srcId="{29D560F8-E3C6-47B0-8A4C-D8089501C37E}" destId="{CF3F5CEC-5446-4C82-8AC9-3CFE60E8C5FC}" srcOrd="0" destOrd="0" parTransId="{C17D2876-70C7-4083-B733-E8975BA6AFC3}" sibTransId="{E02073A1-8365-48D5-B1D3-70DA1E06DA95}"/>
    <dgm:cxn modelId="{C58860C1-6DFC-4FD1-9C3B-1DE6B97A8462}" type="presParOf" srcId="{D654AE61-F02E-4F3C-93D0-A9444C6E6068}" destId="{4BCE624E-046C-4C42-87DD-C650FB9C7560}" srcOrd="0" destOrd="0" presId="urn:microsoft.com/office/officeart/2005/8/layout/vList3"/>
    <dgm:cxn modelId="{960A027F-967D-41E5-9412-CEAF00C446D7}" type="presParOf" srcId="{4BCE624E-046C-4C42-87DD-C650FB9C7560}" destId="{9D027FFD-BBA0-4CF7-B81D-6F68CA051EC0}" srcOrd="0" destOrd="0" presId="urn:microsoft.com/office/officeart/2005/8/layout/vList3"/>
    <dgm:cxn modelId="{26A7CE4C-A6CF-4864-B89E-D39B2C9EB0FE}" type="presParOf" srcId="{4BCE624E-046C-4C42-87DD-C650FB9C7560}" destId="{28CB8BB3-243A-4B07-8333-EACA769A41C7}" srcOrd="1" destOrd="0" presId="urn:microsoft.com/office/officeart/2005/8/layout/vList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400" b="0" i="0" dirty="0" smtClean="0"/>
            <a:t>En ejecución programa descontaminación atmosférica de Temuco y P. Las Casas.</a:t>
          </a:r>
        </a:p>
        <a:p>
          <a:pPr algn="just" rtl="0"/>
          <a:r>
            <a:rPr lang="es-CL" sz="1400" b="1" i="0" dirty="0" smtClean="0"/>
            <a:t>9%</a:t>
          </a:r>
          <a:r>
            <a:rPr lang="es-CL" sz="1400" b="0" i="0" dirty="0" smtClean="0"/>
            <a:t>  En recambio de calefactores.</a:t>
          </a:r>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custScaleX="189238" custScaleY="189238"/>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custScaleX="102344" custScaleY="192957" custLinFactNeighborX="14454" custLinFactNeighborY="-125">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29D560F8-E3C6-47B0-8A4C-D8089501C37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3F5CEC-5446-4C82-8AC9-3CFE60E8C5FC}">
      <dgm:prSet custT="1"/>
      <dgm:spPr/>
      <dgm:t>
        <a:bodyPr/>
        <a:lstStyle/>
        <a:p>
          <a:pPr algn="just" rtl="0"/>
          <a:r>
            <a:rPr lang="es-CL" sz="1600" b="0" i="0" dirty="0" smtClean="0"/>
            <a:t>Respecto a PDA se tiene un avance de </a:t>
          </a:r>
          <a:r>
            <a:rPr lang="es-CL" sz="1600" b="1" i="0" dirty="0" smtClean="0"/>
            <a:t>33,8% </a:t>
          </a:r>
          <a:r>
            <a:rPr lang="es-CL" sz="1600" b="0" i="0" dirty="0" smtClean="0"/>
            <a:t>correspondiente a </a:t>
          </a:r>
          <a:r>
            <a:rPr lang="es-CL" sz="1600" b="1" i="0" dirty="0" smtClean="0"/>
            <a:t>9.137</a:t>
          </a:r>
          <a:r>
            <a:rPr lang="es-CL" sz="1600" b="0" i="0" dirty="0" smtClean="0"/>
            <a:t>. </a:t>
          </a:r>
        </a:p>
        <a:p>
          <a:pPr algn="just" rtl="0"/>
          <a:r>
            <a:rPr lang="es-CL" sz="1600" b="0" i="0" dirty="0" smtClean="0"/>
            <a:t>Meta 27.000 al 2020</a:t>
          </a:r>
        </a:p>
        <a:p>
          <a:pPr algn="just" rtl="0"/>
          <a:endParaRPr lang="es-CL" sz="1600" dirty="0"/>
        </a:p>
      </dgm:t>
    </dgm:pt>
    <dgm:pt modelId="{C17D2876-70C7-4083-B733-E8975BA6AFC3}" type="parTrans" cxnId="{1097A975-F750-4E84-87A0-8AC496EC0CAA}">
      <dgm:prSet/>
      <dgm:spPr/>
      <dgm:t>
        <a:bodyPr/>
        <a:lstStyle/>
        <a:p>
          <a:endParaRPr lang="es-ES"/>
        </a:p>
      </dgm:t>
    </dgm:pt>
    <dgm:pt modelId="{E02073A1-8365-48D5-B1D3-70DA1E06DA95}" type="sibTrans" cxnId="{1097A975-F750-4E84-87A0-8AC496EC0CAA}">
      <dgm:prSet/>
      <dgm:spPr/>
      <dgm:t>
        <a:bodyPr/>
        <a:lstStyle/>
        <a:p>
          <a:endParaRPr lang="es-ES"/>
        </a:p>
      </dgm:t>
    </dgm:pt>
    <dgm:pt modelId="{D654AE61-F02E-4F3C-93D0-A9444C6E6068}" type="pres">
      <dgm:prSet presAssocID="{29D560F8-E3C6-47B0-8A4C-D8089501C37E}" presName="linearFlow" presStyleCnt="0">
        <dgm:presLayoutVars>
          <dgm:dir/>
          <dgm:resizeHandles val="exact"/>
        </dgm:presLayoutVars>
      </dgm:prSet>
      <dgm:spPr/>
      <dgm:t>
        <a:bodyPr/>
        <a:lstStyle/>
        <a:p>
          <a:endParaRPr lang="es-ES"/>
        </a:p>
      </dgm:t>
    </dgm:pt>
    <dgm:pt modelId="{4BCE624E-046C-4C42-87DD-C650FB9C7560}" type="pres">
      <dgm:prSet presAssocID="{CF3F5CEC-5446-4C82-8AC9-3CFE60E8C5FC}" presName="composite" presStyleCnt="0"/>
      <dgm:spPr/>
    </dgm:pt>
    <dgm:pt modelId="{9D027FFD-BBA0-4CF7-B81D-6F68CA051EC0}" type="pres">
      <dgm:prSet presAssocID="{CF3F5CEC-5446-4C82-8AC9-3CFE60E8C5FC}" presName="imgShp" presStyleLbl="fgImgPlace1" presStyleIdx="0" presStyleCnt="1" custScaleX="126053" custScaleY="119626"/>
      <dgm:spPr>
        <a:blipFill>
          <a:blip xmlns:r="http://schemas.openxmlformats.org/officeDocument/2006/relationships" r:embed="rId1"/>
          <a:srcRect/>
          <a:stretch>
            <a:fillRect l="-25000" r="-25000"/>
          </a:stretch>
        </a:blipFill>
      </dgm:spPr>
      <dgm:t>
        <a:bodyPr/>
        <a:lstStyle/>
        <a:p>
          <a:endParaRPr lang="es-ES"/>
        </a:p>
      </dgm:t>
    </dgm:pt>
    <dgm:pt modelId="{28CB8BB3-243A-4B07-8333-EACA769A41C7}" type="pres">
      <dgm:prSet presAssocID="{CF3F5CEC-5446-4C82-8AC9-3CFE60E8C5FC}" presName="txShp" presStyleLbl="node1" presStyleIdx="0" presStyleCnt="1" custScaleY="119504">
        <dgm:presLayoutVars>
          <dgm:bulletEnabled val="1"/>
        </dgm:presLayoutVars>
      </dgm:prSet>
      <dgm:spPr/>
      <dgm:t>
        <a:bodyPr/>
        <a:lstStyle/>
        <a:p>
          <a:endParaRPr lang="es-ES"/>
        </a:p>
      </dgm:t>
    </dgm:pt>
  </dgm:ptLst>
  <dgm:cxnLst>
    <dgm:cxn modelId="{4982F4C6-0B8B-40FE-8EDE-884E342BB563}" type="presOf" srcId="{29D560F8-E3C6-47B0-8A4C-D8089501C37E}" destId="{D654AE61-F02E-4F3C-93D0-A9444C6E6068}" srcOrd="0" destOrd="0" presId="urn:microsoft.com/office/officeart/2005/8/layout/vList3"/>
    <dgm:cxn modelId="{A2C85042-06BD-44AB-B891-7E235FFE7328}" type="presOf" srcId="{CF3F5CEC-5446-4C82-8AC9-3CFE60E8C5FC}" destId="{28CB8BB3-243A-4B07-8333-EACA769A41C7}" srcOrd="0" destOrd="0" presId="urn:microsoft.com/office/officeart/2005/8/layout/vList3"/>
    <dgm:cxn modelId="{1097A975-F750-4E84-87A0-8AC496EC0CAA}" srcId="{29D560F8-E3C6-47B0-8A4C-D8089501C37E}" destId="{CF3F5CEC-5446-4C82-8AC9-3CFE60E8C5FC}" srcOrd="0" destOrd="0" parTransId="{C17D2876-70C7-4083-B733-E8975BA6AFC3}" sibTransId="{E02073A1-8365-48D5-B1D3-70DA1E06DA95}"/>
    <dgm:cxn modelId="{C58860C1-6DFC-4FD1-9C3B-1DE6B97A8462}" type="presParOf" srcId="{D654AE61-F02E-4F3C-93D0-A9444C6E6068}" destId="{4BCE624E-046C-4C42-87DD-C650FB9C7560}" srcOrd="0" destOrd="0" presId="urn:microsoft.com/office/officeart/2005/8/layout/vList3"/>
    <dgm:cxn modelId="{960A027F-967D-41E5-9412-CEAF00C446D7}" type="presParOf" srcId="{4BCE624E-046C-4C42-87DD-C650FB9C7560}" destId="{9D027FFD-BBA0-4CF7-B81D-6F68CA051EC0}" srcOrd="0" destOrd="0" presId="urn:microsoft.com/office/officeart/2005/8/layout/vList3"/>
    <dgm:cxn modelId="{26A7CE4C-A6CF-4864-B89E-D39B2C9EB0FE}" type="presParOf" srcId="{4BCE624E-046C-4C42-87DD-C650FB9C7560}" destId="{28CB8BB3-243A-4B07-8333-EACA769A41C7}"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BD13160F-50B9-497B-BCFC-5287BE3A80A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B281D2A4-2D09-4D40-888C-6B9E440811DD}">
      <dgm:prSet custT="1"/>
      <dgm:spPr/>
      <dgm:t>
        <a:bodyPr/>
        <a:lstStyle/>
        <a:p>
          <a:pPr algn="just" rtl="0"/>
          <a:r>
            <a:rPr lang="es-CL" sz="1400" b="0" i="0" dirty="0" smtClean="0"/>
            <a:t>PROTECCIÓN DE ECOSISTEMAS:</a:t>
          </a:r>
        </a:p>
        <a:p>
          <a:pPr algn="just" rtl="0"/>
          <a:r>
            <a:rPr lang="es-CL" sz="1400" b="0" i="0" dirty="0" smtClean="0"/>
            <a:t>En ejecución. </a:t>
          </a:r>
          <a:r>
            <a:rPr lang="es-CL" sz="1400" b="1" i="0" dirty="0" smtClean="0"/>
            <a:t>3 universidades adjudicadas</a:t>
          </a:r>
          <a:r>
            <a:rPr lang="es-CL" sz="1400" b="0" i="0" dirty="0" smtClean="0"/>
            <a:t>, para la protección de los ecosistemas lacustres, en particular centrados en el lago Villarrica para el monitoreo en la cuenca del </a:t>
          </a:r>
          <a:r>
            <a:rPr lang="es-CL" sz="1400" b="0" i="0" dirty="0" smtClean="0"/>
            <a:t>lago.</a:t>
          </a:r>
          <a:endParaRPr lang="es-CL" sz="1400" dirty="0"/>
        </a:p>
      </dgm:t>
    </dgm:pt>
    <dgm:pt modelId="{B8DD3BC7-4E57-4C5C-ABEA-657B972FC8A0}" type="parTrans" cxnId="{81BEC1CA-5DFD-4DB0-9169-31A2A78165A2}">
      <dgm:prSet/>
      <dgm:spPr/>
      <dgm:t>
        <a:bodyPr/>
        <a:lstStyle/>
        <a:p>
          <a:endParaRPr lang="es-ES"/>
        </a:p>
      </dgm:t>
    </dgm:pt>
    <dgm:pt modelId="{B29E26B2-C700-4D8E-AA59-43B3D54FBE12}" type="sibTrans" cxnId="{81BEC1CA-5DFD-4DB0-9169-31A2A78165A2}">
      <dgm:prSet/>
      <dgm:spPr/>
      <dgm:t>
        <a:bodyPr/>
        <a:lstStyle/>
        <a:p>
          <a:endParaRPr lang="es-ES"/>
        </a:p>
      </dgm:t>
    </dgm:pt>
    <dgm:pt modelId="{1CA373EC-2FBC-4939-8256-C590E8FC68DD}" type="pres">
      <dgm:prSet presAssocID="{BD13160F-50B9-497B-BCFC-5287BE3A80A2}" presName="linearFlow" presStyleCnt="0">
        <dgm:presLayoutVars>
          <dgm:dir/>
          <dgm:resizeHandles val="exact"/>
        </dgm:presLayoutVars>
      </dgm:prSet>
      <dgm:spPr/>
      <dgm:t>
        <a:bodyPr/>
        <a:lstStyle/>
        <a:p>
          <a:endParaRPr lang="es-ES"/>
        </a:p>
      </dgm:t>
    </dgm:pt>
    <dgm:pt modelId="{8DA8E1FC-A525-4F4A-A3BD-3FA19B162BE8}" type="pres">
      <dgm:prSet presAssocID="{B281D2A4-2D09-4D40-888C-6B9E440811DD}" presName="composite" presStyleCnt="0"/>
      <dgm:spPr/>
    </dgm:pt>
    <dgm:pt modelId="{0CAAAD4A-00AF-4AFE-8E64-3E2DD16E0A5E}" type="pres">
      <dgm:prSet presAssocID="{B281D2A4-2D09-4D40-888C-6B9E440811DD}" presName="imgShp" presStyleLbl="fgImgPlace1" presStyleIdx="0" presStyleCnt="1" custScaleX="96303" custScaleY="98953" custLinFactNeighborX="-20916" custLinFactNeighborY="-4284"/>
      <dgm:spPr>
        <a:blipFill>
          <a:blip xmlns:r="http://schemas.openxmlformats.org/officeDocument/2006/relationships" r:embed="rId1"/>
          <a:srcRect/>
          <a:stretch>
            <a:fillRect t="-16000" b="-16000"/>
          </a:stretch>
        </a:blipFill>
      </dgm:spPr>
      <dgm:t>
        <a:bodyPr/>
        <a:lstStyle/>
        <a:p>
          <a:endParaRPr lang="es-ES"/>
        </a:p>
      </dgm:t>
    </dgm:pt>
    <dgm:pt modelId="{8C0B48EA-A2B1-4116-815F-9245B9D84C55}" type="pres">
      <dgm:prSet presAssocID="{B281D2A4-2D09-4D40-888C-6B9E440811DD}" presName="txShp" presStyleLbl="node1" presStyleIdx="0" presStyleCnt="1" custScaleX="124966" custScaleY="88219" custLinFactNeighborX="-1602" custLinFactNeighborY="-3965">
        <dgm:presLayoutVars>
          <dgm:bulletEnabled val="1"/>
        </dgm:presLayoutVars>
      </dgm:prSet>
      <dgm:spPr/>
      <dgm:t>
        <a:bodyPr/>
        <a:lstStyle/>
        <a:p>
          <a:endParaRPr lang="es-ES"/>
        </a:p>
      </dgm:t>
    </dgm:pt>
  </dgm:ptLst>
  <dgm:cxnLst>
    <dgm:cxn modelId="{2F50568E-8F6F-4B70-9B3F-03233C18296B}" type="presOf" srcId="{BD13160F-50B9-497B-BCFC-5287BE3A80A2}" destId="{1CA373EC-2FBC-4939-8256-C590E8FC68DD}" srcOrd="0" destOrd="0" presId="urn:microsoft.com/office/officeart/2005/8/layout/vList3"/>
    <dgm:cxn modelId="{81BEC1CA-5DFD-4DB0-9169-31A2A78165A2}" srcId="{BD13160F-50B9-497B-BCFC-5287BE3A80A2}" destId="{B281D2A4-2D09-4D40-888C-6B9E440811DD}" srcOrd="0" destOrd="0" parTransId="{B8DD3BC7-4E57-4C5C-ABEA-657B972FC8A0}" sibTransId="{B29E26B2-C700-4D8E-AA59-43B3D54FBE12}"/>
    <dgm:cxn modelId="{FE45C55D-863E-4B5E-8489-220F11E4F0CB}" type="presOf" srcId="{B281D2A4-2D09-4D40-888C-6B9E440811DD}" destId="{8C0B48EA-A2B1-4116-815F-9245B9D84C55}" srcOrd="0" destOrd="0" presId="urn:microsoft.com/office/officeart/2005/8/layout/vList3"/>
    <dgm:cxn modelId="{8A74AFC7-A93C-4F65-AB55-24329ADBA773}" type="presParOf" srcId="{1CA373EC-2FBC-4939-8256-C590E8FC68DD}" destId="{8DA8E1FC-A525-4F4A-A3BD-3FA19B162BE8}" srcOrd="0" destOrd="0" presId="urn:microsoft.com/office/officeart/2005/8/layout/vList3"/>
    <dgm:cxn modelId="{C09C2F27-D700-4AC4-B337-239AE8D3A91F}" type="presParOf" srcId="{8DA8E1FC-A525-4F4A-A3BD-3FA19B162BE8}" destId="{0CAAAD4A-00AF-4AFE-8E64-3E2DD16E0A5E}" srcOrd="0" destOrd="0" presId="urn:microsoft.com/office/officeart/2005/8/layout/vList3"/>
    <dgm:cxn modelId="{830BB2A8-1B43-435A-8A3B-EB8777DEEE3A}" type="presParOf" srcId="{8DA8E1FC-A525-4F4A-A3BD-3FA19B162BE8}" destId="{8C0B48EA-A2B1-4116-815F-9245B9D84C55}"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600" dirty="0" smtClean="0"/>
            <a:t>2.500</a:t>
          </a:r>
          <a:r>
            <a:rPr lang="es-CL" sz="1400" dirty="0" smtClean="0"/>
            <a:t> personas aprox. se estarán beneficiando con su conexión a sistemas de electrificación rural, programados mediante </a:t>
          </a:r>
          <a:r>
            <a:rPr lang="es-CL" sz="1400" b="1" dirty="0" smtClean="0"/>
            <a:t>20 Proyectos </a:t>
          </a:r>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custScaleX="143958" custScaleY="134960" custLinFactNeighborX="11600" custLinFactNeighborY="182"/>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custScaleX="89814" custScaleY="161790" custLinFactNeighborX="10167" custLinFactNeighborY="-1736">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F1EC7733-FF56-49EB-A21F-F7F04C02B89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5C6476EF-8B03-4DCC-9C89-A272E3E37B45}">
      <dgm:prSet custT="1"/>
      <dgm:spPr/>
      <dgm:t>
        <a:bodyPr/>
        <a:lstStyle/>
        <a:p>
          <a:pPr algn="just" rtl="0"/>
          <a:r>
            <a:rPr lang="es-CL" sz="1600" b="1" dirty="0" smtClean="0"/>
            <a:t>3 proyectos</a:t>
          </a:r>
          <a:r>
            <a:rPr lang="es-CL" sz="1400" dirty="0" smtClean="0"/>
            <a:t> en ejecución asignado a empresas de servicios eléctricas. </a:t>
          </a:r>
        </a:p>
        <a:p>
          <a:pPr algn="just" rtl="0"/>
          <a:r>
            <a:rPr lang="es-CL" sz="1400" dirty="0" smtClean="0"/>
            <a:t>Los proyectos restantes se ejecutarán entre el 2020 y 2023.</a:t>
          </a:r>
        </a:p>
        <a:p>
          <a:pPr algn="just" rtl="0"/>
          <a:r>
            <a:rPr lang="es-CL" sz="1400" dirty="0" smtClean="0"/>
            <a:t>Proyectos Financiados por el GORE .</a:t>
          </a:r>
        </a:p>
      </dgm:t>
    </dgm:pt>
    <dgm:pt modelId="{6B6E5DEF-20A1-401A-8D60-E6DFFAAE670B}" type="parTrans" cxnId="{FD34C2BB-11E2-4304-AD7D-15212AD0F712}">
      <dgm:prSet/>
      <dgm:spPr/>
      <dgm:t>
        <a:bodyPr/>
        <a:lstStyle/>
        <a:p>
          <a:endParaRPr lang="es-ES"/>
        </a:p>
      </dgm:t>
    </dgm:pt>
    <dgm:pt modelId="{0B5A7E18-AC1C-49FE-AF98-6143831B2DE1}" type="sibTrans" cxnId="{FD34C2BB-11E2-4304-AD7D-15212AD0F712}">
      <dgm:prSet/>
      <dgm:spPr/>
      <dgm:t>
        <a:bodyPr/>
        <a:lstStyle/>
        <a:p>
          <a:endParaRPr lang="es-ES"/>
        </a:p>
      </dgm:t>
    </dgm:pt>
    <dgm:pt modelId="{A3CBAF73-7E13-497B-8D8F-11CBB79E1082}" type="pres">
      <dgm:prSet presAssocID="{F1EC7733-FF56-49EB-A21F-F7F04C02B899}" presName="linearFlow" presStyleCnt="0">
        <dgm:presLayoutVars>
          <dgm:dir/>
          <dgm:resizeHandles val="exact"/>
        </dgm:presLayoutVars>
      </dgm:prSet>
      <dgm:spPr/>
      <dgm:t>
        <a:bodyPr/>
        <a:lstStyle/>
        <a:p>
          <a:endParaRPr lang="es-ES"/>
        </a:p>
      </dgm:t>
    </dgm:pt>
    <dgm:pt modelId="{60808015-5BC7-4536-8480-B819555D2CED}" type="pres">
      <dgm:prSet presAssocID="{5C6476EF-8B03-4DCC-9C89-A272E3E37B45}" presName="composite" presStyleCnt="0"/>
      <dgm:spPr/>
    </dgm:pt>
    <dgm:pt modelId="{888604ED-44D7-4197-95FF-1DF17BB00877}" type="pres">
      <dgm:prSet presAssocID="{5C6476EF-8B03-4DCC-9C89-A272E3E37B45}" presName="imgShp" presStyleLbl="fgImgPlace1" presStyleIdx="0" presStyleCnt="1" custScaleX="77684" custScaleY="77684" custLinFactNeighborX="-9138" custLinFactNeighborY="-1327"/>
      <dgm:spPr>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dgm:spPr>
      <dgm:t>
        <a:bodyPr/>
        <a:lstStyle/>
        <a:p>
          <a:endParaRPr lang="es-ES"/>
        </a:p>
      </dgm:t>
    </dgm:pt>
    <dgm:pt modelId="{7D2C4184-FD77-453B-9549-F46DC73BFCD6}" type="pres">
      <dgm:prSet presAssocID="{5C6476EF-8B03-4DCC-9C89-A272E3E37B45}" presName="txShp" presStyleLbl="node1" presStyleIdx="0" presStyleCnt="1" custScaleX="115214">
        <dgm:presLayoutVars>
          <dgm:bulletEnabled val="1"/>
        </dgm:presLayoutVars>
      </dgm:prSet>
      <dgm:spPr/>
      <dgm:t>
        <a:bodyPr/>
        <a:lstStyle/>
        <a:p>
          <a:endParaRPr lang="es-ES"/>
        </a:p>
      </dgm:t>
    </dgm:pt>
  </dgm:ptLst>
  <dgm:cxnLst>
    <dgm:cxn modelId="{D06D9E48-3268-4F31-95E6-38F681188079}" type="presOf" srcId="{5C6476EF-8B03-4DCC-9C89-A272E3E37B45}" destId="{7D2C4184-FD77-453B-9549-F46DC73BFCD6}" srcOrd="0" destOrd="0" presId="urn:microsoft.com/office/officeart/2005/8/layout/vList3"/>
    <dgm:cxn modelId="{FD34C2BB-11E2-4304-AD7D-15212AD0F712}" srcId="{F1EC7733-FF56-49EB-A21F-F7F04C02B899}" destId="{5C6476EF-8B03-4DCC-9C89-A272E3E37B45}" srcOrd="0" destOrd="0" parTransId="{6B6E5DEF-20A1-401A-8D60-E6DFFAAE670B}" sibTransId="{0B5A7E18-AC1C-49FE-AF98-6143831B2DE1}"/>
    <dgm:cxn modelId="{D011C1BC-CA70-49F5-935A-AE5B555960C3}" type="presOf" srcId="{F1EC7733-FF56-49EB-A21F-F7F04C02B899}" destId="{A3CBAF73-7E13-497B-8D8F-11CBB79E1082}" srcOrd="0" destOrd="0" presId="urn:microsoft.com/office/officeart/2005/8/layout/vList3"/>
    <dgm:cxn modelId="{6C9C2D1D-AE52-4501-8231-0CEA4C35B4B3}" type="presParOf" srcId="{A3CBAF73-7E13-497B-8D8F-11CBB79E1082}" destId="{60808015-5BC7-4536-8480-B819555D2CED}" srcOrd="0" destOrd="0" presId="urn:microsoft.com/office/officeart/2005/8/layout/vList3"/>
    <dgm:cxn modelId="{7A88C86F-4EF1-45D3-AFCF-F9846F88A01E}" type="presParOf" srcId="{60808015-5BC7-4536-8480-B819555D2CED}" destId="{888604ED-44D7-4197-95FF-1DF17BB00877}" srcOrd="0" destOrd="0" presId="urn:microsoft.com/office/officeart/2005/8/layout/vList3"/>
    <dgm:cxn modelId="{DFB2A951-27DD-46A5-8990-9D62E7E93D46}" type="presParOf" srcId="{60808015-5BC7-4536-8480-B819555D2CED}" destId="{7D2C4184-FD77-453B-9549-F46DC73BFCD6}"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400" dirty="0" smtClean="0"/>
            <a:t>Durante el año </a:t>
          </a:r>
          <a:r>
            <a:rPr lang="es-CL" sz="1400" b="1" dirty="0" smtClean="0"/>
            <a:t>2018</a:t>
          </a:r>
          <a:r>
            <a:rPr lang="es-CL" sz="1400" dirty="0" smtClean="0"/>
            <a:t>, el ministerio de bienes nacionales tramitó un total de 7.077 expedientes, entregaron </a:t>
          </a:r>
          <a:r>
            <a:rPr lang="es-CL" sz="1600" b="1" dirty="0" smtClean="0"/>
            <a:t>1.300</a:t>
          </a:r>
          <a:r>
            <a:rPr lang="es-CL" sz="1400" b="1" dirty="0" smtClean="0"/>
            <a:t> títulos de dominio</a:t>
          </a:r>
          <a:r>
            <a:rPr lang="es-CL" sz="1400" dirty="0" smtClean="0"/>
            <a:t>, ingresaron </a:t>
          </a:r>
          <a:r>
            <a:rPr lang="es-CL" sz="1400" b="1" dirty="0" smtClean="0"/>
            <a:t>438</a:t>
          </a:r>
          <a:r>
            <a:rPr lang="es-CL" sz="1400" dirty="0" smtClean="0"/>
            <a:t> resoluciones al conservador de bienes raíces </a:t>
          </a:r>
          <a:r>
            <a:rPr lang="es-CL" sz="1400" b="1" dirty="0" smtClean="0"/>
            <a:t>y 1101 casos </a:t>
          </a:r>
          <a:r>
            <a:rPr lang="es-CL" sz="1400" dirty="0" smtClean="0"/>
            <a:t>en etapa de publicación. </a:t>
          </a:r>
          <a:endParaRPr lang="es-CL" sz="1400"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039D0FF5-6E3E-4788-A1DA-6EEF5940FF4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D96D9B3-CC47-4964-A282-955B0579EE32}">
      <dgm:prSet custT="1"/>
      <dgm:spPr/>
      <dgm:t>
        <a:bodyPr/>
        <a:lstStyle/>
        <a:p>
          <a:pPr algn="just" rtl="0"/>
          <a:r>
            <a:rPr lang="es-CL" sz="1400" dirty="0" smtClean="0"/>
            <a:t>Para 2019, los casos en </a:t>
          </a:r>
          <a:r>
            <a:rPr lang="es-CL" sz="1400" b="1" dirty="0" smtClean="0"/>
            <a:t>rezago son 2.923</a:t>
          </a:r>
          <a:r>
            <a:rPr lang="es-CL" sz="1400" dirty="0" smtClean="0"/>
            <a:t>, de los cuales hay </a:t>
          </a:r>
          <a:r>
            <a:rPr lang="es-CL" sz="1400" b="1" dirty="0" smtClean="0"/>
            <a:t>1.383 ya resueltos</a:t>
          </a:r>
          <a:r>
            <a:rPr lang="es-CL" sz="1400" dirty="0" smtClean="0"/>
            <a:t>.</a:t>
          </a:r>
          <a:endParaRPr lang="es-CL" sz="1200" dirty="0"/>
        </a:p>
      </dgm:t>
    </dgm:pt>
    <dgm:pt modelId="{D4E9C79F-94AF-48F5-967E-FB86E24FC2DF}" type="parTrans" cxnId="{A76DFBF6-73A8-4453-B6D5-24B5EADBA40A}">
      <dgm:prSet/>
      <dgm:spPr/>
      <dgm:t>
        <a:bodyPr/>
        <a:lstStyle/>
        <a:p>
          <a:endParaRPr lang="es-ES"/>
        </a:p>
      </dgm:t>
    </dgm:pt>
    <dgm:pt modelId="{13C7B4DD-4D29-4EAE-A296-1EACA54FE29C}" type="sibTrans" cxnId="{A76DFBF6-73A8-4453-B6D5-24B5EADBA40A}">
      <dgm:prSet/>
      <dgm:spPr/>
      <dgm:t>
        <a:bodyPr/>
        <a:lstStyle/>
        <a:p>
          <a:endParaRPr lang="es-ES"/>
        </a:p>
      </dgm:t>
    </dgm:pt>
    <dgm:pt modelId="{9E3BCEEB-7699-4C06-8646-32274FF83132}" type="pres">
      <dgm:prSet presAssocID="{039D0FF5-6E3E-4788-A1DA-6EEF5940FF43}" presName="linearFlow" presStyleCnt="0">
        <dgm:presLayoutVars>
          <dgm:dir/>
          <dgm:resizeHandles val="exact"/>
        </dgm:presLayoutVars>
      </dgm:prSet>
      <dgm:spPr/>
      <dgm:t>
        <a:bodyPr/>
        <a:lstStyle/>
        <a:p>
          <a:endParaRPr lang="es-ES"/>
        </a:p>
      </dgm:t>
    </dgm:pt>
    <dgm:pt modelId="{756D8405-575B-4643-BBF7-A8F5E14A7D21}" type="pres">
      <dgm:prSet presAssocID="{DD96D9B3-CC47-4964-A282-955B0579EE32}" presName="composite" presStyleCnt="0"/>
      <dgm:spPr/>
    </dgm:pt>
    <dgm:pt modelId="{32FD445C-162E-4B69-90AE-DA656D178059}" type="pres">
      <dgm:prSet presAssocID="{DD96D9B3-CC47-4964-A282-955B0579EE32}" presName="imgShp" presStyleLbl="fgImgPlace1" presStyleIdx="0" presStyleCnt="1"/>
      <dgm:spPr>
        <a:blipFill>
          <a:blip xmlns:r="http://schemas.openxmlformats.org/officeDocument/2006/relationships" r:embed="rId1"/>
          <a:srcRect/>
          <a:stretch>
            <a:fillRect l="-39000" r="-39000"/>
          </a:stretch>
        </a:blipFill>
      </dgm:spPr>
      <dgm:t>
        <a:bodyPr/>
        <a:lstStyle/>
        <a:p>
          <a:endParaRPr lang="es-ES"/>
        </a:p>
      </dgm:t>
    </dgm:pt>
    <dgm:pt modelId="{40D87767-1F58-4885-B75F-8EC6B28600CF}" type="pres">
      <dgm:prSet presAssocID="{DD96D9B3-CC47-4964-A282-955B0579EE32}" presName="txShp" presStyleLbl="node1" presStyleIdx="0" presStyleCnt="1" custLinFactNeighborX="18492" custLinFactNeighborY="-5160">
        <dgm:presLayoutVars>
          <dgm:bulletEnabled val="1"/>
        </dgm:presLayoutVars>
      </dgm:prSet>
      <dgm:spPr/>
      <dgm:t>
        <a:bodyPr/>
        <a:lstStyle/>
        <a:p>
          <a:endParaRPr lang="es-ES"/>
        </a:p>
      </dgm:t>
    </dgm:pt>
  </dgm:ptLst>
  <dgm:cxnLst>
    <dgm:cxn modelId="{E521E3E3-BECD-45AC-8E75-775280C5D4A4}" type="presOf" srcId="{DD96D9B3-CC47-4964-A282-955B0579EE32}" destId="{40D87767-1F58-4885-B75F-8EC6B28600CF}" srcOrd="0" destOrd="0" presId="urn:microsoft.com/office/officeart/2005/8/layout/vList3"/>
    <dgm:cxn modelId="{A76DFBF6-73A8-4453-B6D5-24B5EADBA40A}" srcId="{039D0FF5-6E3E-4788-A1DA-6EEF5940FF43}" destId="{DD96D9B3-CC47-4964-A282-955B0579EE32}" srcOrd="0" destOrd="0" parTransId="{D4E9C79F-94AF-48F5-967E-FB86E24FC2DF}" sibTransId="{13C7B4DD-4D29-4EAE-A296-1EACA54FE29C}"/>
    <dgm:cxn modelId="{0E9B75EC-A580-40EF-A2F9-467797B2E55F}" type="presOf" srcId="{039D0FF5-6E3E-4788-A1DA-6EEF5940FF43}" destId="{9E3BCEEB-7699-4C06-8646-32274FF83132}" srcOrd="0" destOrd="0" presId="urn:microsoft.com/office/officeart/2005/8/layout/vList3"/>
    <dgm:cxn modelId="{91D38544-BC49-467B-B3D8-C5084D3E900F}" type="presParOf" srcId="{9E3BCEEB-7699-4C06-8646-32274FF83132}" destId="{756D8405-575B-4643-BBF7-A8F5E14A7D21}" srcOrd="0" destOrd="0" presId="urn:microsoft.com/office/officeart/2005/8/layout/vList3"/>
    <dgm:cxn modelId="{685227A8-34ED-4984-8E34-06F8ACE63386}" type="presParOf" srcId="{756D8405-575B-4643-BBF7-A8F5E14A7D21}" destId="{32FD445C-162E-4B69-90AE-DA656D178059}" srcOrd="0" destOrd="0" presId="urn:microsoft.com/office/officeart/2005/8/layout/vList3"/>
    <dgm:cxn modelId="{916A0908-1F2E-417A-B038-E5569761CCA5}" type="presParOf" srcId="{756D8405-575B-4643-BBF7-A8F5E14A7D21}" destId="{40D87767-1F58-4885-B75F-8EC6B28600CF}"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7C2F62-630D-4FA1-9382-E660340A359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BC076894-6901-453B-9640-2C0369D6DB44}">
      <dgm:prSet custT="1"/>
      <dgm:spPr/>
      <dgm:t>
        <a:bodyPr/>
        <a:lstStyle/>
        <a:p>
          <a:pPr algn="l" rtl="0">
            <a:spcAft>
              <a:spcPts val="60"/>
            </a:spcAft>
          </a:pPr>
          <a:endParaRPr lang="es-CL" sz="1400" b="1" dirty="0" smtClean="0"/>
        </a:p>
        <a:p>
          <a:pPr algn="l" rtl="0">
            <a:spcAft>
              <a:spcPts val="60"/>
            </a:spcAft>
          </a:pPr>
          <a:r>
            <a:rPr lang="es-CL" sz="1600" b="1" u="sng" dirty="0" smtClean="0"/>
            <a:t>HOSPITALES</a:t>
          </a:r>
          <a:endParaRPr lang="es-CL" sz="1400" b="1" dirty="0" smtClean="0"/>
        </a:p>
        <a:p>
          <a:pPr algn="l" rtl="0">
            <a:spcAft>
              <a:spcPts val="60"/>
            </a:spcAft>
          </a:pPr>
          <a:r>
            <a:rPr lang="es-CL" sz="1400" b="1" dirty="0" smtClean="0"/>
            <a:t>5</a:t>
          </a:r>
          <a:r>
            <a:rPr lang="es-CL" sz="1400" dirty="0" smtClean="0"/>
            <a:t> hospitales en construcción </a:t>
          </a:r>
        </a:p>
        <a:p>
          <a:pPr algn="l" rtl="0">
            <a:spcAft>
              <a:spcPts val="60"/>
            </a:spcAft>
          </a:pPr>
          <a:r>
            <a:rPr lang="es-CL" sz="1200" b="0" dirty="0" smtClean="0"/>
            <a:t>- Angol (92%)</a:t>
          </a:r>
        </a:p>
        <a:p>
          <a:pPr algn="l" rtl="0">
            <a:spcAft>
              <a:spcPts val="60"/>
            </a:spcAft>
          </a:pPr>
          <a:r>
            <a:rPr lang="es-CL" sz="1200" b="0" dirty="0" smtClean="0"/>
            <a:t>- Padre Las Casas </a:t>
          </a:r>
          <a:r>
            <a:rPr lang="es-CL" sz="1200" b="0" dirty="0" err="1" smtClean="0"/>
            <a:t>Maquehue</a:t>
          </a:r>
          <a:r>
            <a:rPr lang="es-CL" sz="1200" b="0" dirty="0" smtClean="0"/>
            <a:t> (43%)</a:t>
          </a:r>
        </a:p>
        <a:p>
          <a:pPr algn="l" rtl="0">
            <a:spcAft>
              <a:spcPts val="60"/>
            </a:spcAft>
          </a:pPr>
          <a:r>
            <a:rPr lang="es-CL" sz="1200" b="0" dirty="0" smtClean="0"/>
            <a:t>- Padre Las Casas (91%)</a:t>
          </a:r>
        </a:p>
        <a:p>
          <a:pPr algn="l" rtl="0">
            <a:spcAft>
              <a:spcPts val="60"/>
            </a:spcAft>
          </a:pPr>
          <a:r>
            <a:rPr lang="es-CL" sz="1200" b="0" dirty="0" smtClean="0"/>
            <a:t>- </a:t>
          </a:r>
          <a:r>
            <a:rPr lang="es-CL" sz="1200" b="0" dirty="0" err="1" smtClean="0"/>
            <a:t>Collipulli</a:t>
          </a:r>
          <a:r>
            <a:rPr lang="es-CL" sz="1200" b="0" dirty="0" smtClean="0"/>
            <a:t> (18%) </a:t>
          </a:r>
        </a:p>
        <a:p>
          <a:pPr algn="l" rtl="0">
            <a:spcAft>
              <a:spcPts val="60"/>
            </a:spcAft>
          </a:pPr>
          <a:r>
            <a:rPr lang="es-CL" sz="1200" b="0" dirty="0" smtClean="0"/>
            <a:t>- Villarrica (10%)</a:t>
          </a:r>
        </a:p>
        <a:p>
          <a:pPr algn="l" rtl="0">
            <a:spcAft>
              <a:spcPts val="60"/>
            </a:spcAft>
          </a:pPr>
          <a:r>
            <a:rPr lang="es-CL" sz="1200" b="0" dirty="0" smtClean="0"/>
            <a:t>A Dic: 2019 : Inicio Obras Hospital </a:t>
          </a:r>
          <a:r>
            <a:rPr lang="es-CL" sz="1200" b="0" dirty="0" err="1" smtClean="0"/>
            <a:t>Vilcún</a:t>
          </a:r>
          <a:endParaRPr lang="es-CL" sz="1200" b="0" dirty="0" smtClean="0"/>
        </a:p>
      </dgm:t>
    </dgm:pt>
    <dgm:pt modelId="{F195C02B-FC94-4189-BDCC-FA7554AEFBC3}" type="parTrans" cxnId="{FD57F389-329B-4B4E-AAFA-C40887942567}">
      <dgm:prSet/>
      <dgm:spPr/>
      <dgm:t>
        <a:bodyPr/>
        <a:lstStyle/>
        <a:p>
          <a:endParaRPr lang="es-ES"/>
        </a:p>
      </dgm:t>
    </dgm:pt>
    <dgm:pt modelId="{5C53DF08-24AA-4A78-944F-2ED8DC00FB39}" type="sibTrans" cxnId="{FD57F389-329B-4B4E-AAFA-C40887942567}">
      <dgm:prSet/>
      <dgm:spPr/>
      <dgm:t>
        <a:bodyPr/>
        <a:lstStyle/>
        <a:p>
          <a:endParaRPr lang="es-ES"/>
        </a:p>
      </dgm:t>
    </dgm:pt>
    <dgm:pt modelId="{CE3F9823-6014-4F94-95FF-0556B9EB744C}" type="pres">
      <dgm:prSet presAssocID="{D07C2F62-630D-4FA1-9382-E660340A359F}" presName="linearFlow" presStyleCnt="0">
        <dgm:presLayoutVars>
          <dgm:dir/>
          <dgm:resizeHandles val="exact"/>
        </dgm:presLayoutVars>
      </dgm:prSet>
      <dgm:spPr/>
      <dgm:t>
        <a:bodyPr/>
        <a:lstStyle/>
        <a:p>
          <a:endParaRPr lang="es-ES"/>
        </a:p>
      </dgm:t>
    </dgm:pt>
    <dgm:pt modelId="{D33838E9-7426-4B17-8AA4-A571692D496C}" type="pres">
      <dgm:prSet presAssocID="{BC076894-6901-453B-9640-2C0369D6DB44}" presName="composite" presStyleCnt="0"/>
      <dgm:spPr/>
    </dgm:pt>
    <dgm:pt modelId="{3D237F19-9A58-4989-AD70-3636413A7C8D}" type="pres">
      <dgm:prSet presAssocID="{BC076894-6901-453B-9640-2C0369D6DB44}" presName="imgShp" presStyleLbl="fgImgPlace1" presStyleIdx="0" presStyleCnt="1" custLinFactY="52418" custLinFactNeighborX="-18490" custLinFactNeighborY="100000"/>
      <dgm:spPr>
        <a:blipFill>
          <a:blip xmlns:r="http://schemas.openxmlformats.org/officeDocument/2006/relationships" r:embed="rId1"/>
          <a:srcRect/>
          <a:stretch>
            <a:fillRect l="-19000" r="-19000"/>
          </a:stretch>
        </a:blipFill>
      </dgm:spPr>
    </dgm:pt>
    <dgm:pt modelId="{287EF3AD-EB6E-434E-B0CE-EC85B9B703EC}" type="pres">
      <dgm:prSet presAssocID="{BC076894-6901-453B-9640-2C0369D6DB44}" presName="txShp" presStyleLbl="node1" presStyleIdx="0" presStyleCnt="1" custScaleX="111692" custScaleY="112827" custLinFactNeighborX="-1973" custLinFactNeighborY="4188">
        <dgm:presLayoutVars>
          <dgm:bulletEnabled val="1"/>
        </dgm:presLayoutVars>
      </dgm:prSet>
      <dgm:spPr/>
      <dgm:t>
        <a:bodyPr/>
        <a:lstStyle/>
        <a:p>
          <a:endParaRPr lang="es-ES"/>
        </a:p>
      </dgm:t>
    </dgm:pt>
  </dgm:ptLst>
  <dgm:cxnLst>
    <dgm:cxn modelId="{8B2A69C6-423E-46DA-B1FD-23CB8CE79804}" type="presOf" srcId="{BC076894-6901-453B-9640-2C0369D6DB44}" destId="{287EF3AD-EB6E-434E-B0CE-EC85B9B703EC}" srcOrd="0" destOrd="0" presId="urn:microsoft.com/office/officeart/2005/8/layout/vList3"/>
    <dgm:cxn modelId="{FD57F389-329B-4B4E-AAFA-C40887942567}" srcId="{D07C2F62-630D-4FA1-9382-E660340A359F}" destId="{BC076894-6901-453B-9640-2C0369D6DB44}" srcOrd="0" destOrd="0" parTransId="{F195C02B-FC94-4189-BDCC-FA7554AEFBC3}" sibTransId="{5C53DF08-24AA-4A78-944F-2ED8DC00FB39}"/>
    <dgm:cxn modelId="{320EC8F0-EC1D-4442-8BED-CEB625FF5175}" type="presOf" srcId="{D07C2F62-630D-4FA1-9382-E660340A359F}" destId="{CE3F9823-6014-4F94-95FF-0556B9EB744C}" srcOrd="0" destOrd="0" presId="urn:microsoft.com/office/officeart/2005/8/layout/vList3"/>
    <dgm:cxn modelId="{8BCFAE5B-5B0A-4A14-89F9-82A8825486AE}" type="presParOf" srcId="{CE3F9823-6014-4F94-95FF-0556B9EB744C}" destId="{D33838E9-7426-4B17-8AA4-A571692D496C}" srcOrd="0" destOrd="0" presId="urn:microsoft.com/office/officeart/2005/8/layout/vList3"/>
    <dgm:cxn modelId="{F2557D66-162F-49A5-9417-B4D0627F767A}" type="presParOf" srcId="{D33838E9-7426-4B17-8AA4-A571692D496C}" destId="{3D237F19-9A58-4989-AD70-3636413A7C8D}" srcOrd="0" destOrd="0" presId="urn:microsoft.com/office/officeart/2005/8/layout/vList3"/>
    <dgm:cxn modelId="{9B7E8FD3-7998-46A5-9126-901E08643F86}" type="presParOf" srcId="{D33838E9-7426-4B17-8AA4-A571692D496C}" destId="{287EF3AD-EB6E-434E-B0CE-EC85B9B703E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29D560F8-E3C6-47B0-8A4C-D8089501C37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CF3F5CEC-5446-4C82-8AC9-3CFE60E8C5FC}">
      <dgm:prSet custT="1"/>
      <dgm:spPr/>
      <dgm:t>
        <a:bodyPr/>
        <a:lstStyle/>
        <a:p>
          <a:pPr algn="just" rtl="0"/>
          <a:r>
            <a:rPr lang="es-CL" sz="1600" dirty="0" smtClean="0"/>
            <a:t>Objetivo de comenzar el 2020 al día con los expedientes de rezago (2.923)</a:t>
          </a:r>
          <a:endParaRPr lang="es-CL" sz="1400" dirty="0"/>
        </a:p>
      </dgm:t>
    </dgm:pt>
    <dgm:pt modelId="{C17D2876-70C7-4083-B733-E8975BA6AFC3}" type="parTrans" cxnId="{1097A975-F750-4E84-87A0-8AC496EC0CAA}">
      <dgm:prSet/>
      <dgm:spPr/>
      <dgm:t>
        <a:bodyPr/>
        <a:lstStyle/>
        <a:p>
          <a:endParaRPr lang="es-ES"/>
        </a:p>
      </dgm:t>
    </dgm:pt>
    <dgm:pt modelId="{E02073A1-8365-48D5-B1D3-70DA1E06DA95}" type="sibTrans" cxnId="{1097A975-F750-4E84-87A0-8AC496EC0CAA}">
      <dgm:prSet/>
      <dgm:spPr/>
      <dgm:t>
        <a:bodyPr/>
        <a:lstStyle/>
        <a:p>
          <a:endParaRPr lang="es-ES"/>
        </a:p>
      </dgm:t>
    </dgm:pt>
    <dgm:pt modelId="{D654AE61-F02E-4F3C-93D0-A9444C6E6068}" type="pres">
      <dgm:prSet presAssocID="{29D560F8-E3C6-47B0-8A4C-D8089501C37E}" presName="linearFlow" presStyleCnt="0">
        <dgm:presLayoutVars>
          <dgm:dir/>
          <dgm:resizeHandles val="exact"/>
        </dgm:presLayoutVars>
      </dgm:prSet>
      <dgm:spPr/>
      <dgm:t>
        <a:bodyPr/>
        <a:lstStyle/>
        <a:p>
          <a:endParaRPr lang="es-ES"/>
        </a:p>
      </dgm:t>
    </dgm:pt>
    <dgm:pt modelId="{4BCE624E-046C-4C42-87DD-C650FB9C7560}" type="pres">
      <dgm:prSet presAssocID="{CF3F5CEC-5446-4C82-8AC9-3CFE60E8C5FC}" presName="composite" presStyleCnt="0"/>
      <dgm:spPr/>
    </dgm:pt>
    <dgm:pt modelId="{9D027FFD-BBA0-4CF7-B81D-6F68CA051EC0}" type="pres">
      <dgm:prSet presAssocID="{CF3F5CEC-5446-4C82-8AC9-3CFE60E8C5FC}" presName="imgShp" presStyleLbl="fgImgPlace1" presStyleIdx="0" presStyleCnt="1"/>
      <dgm:spPr>
        <a:blipFill>
          <a:blip xmlns:r="http://schemas.openxmlformats.org/officeDocument/2006/relationships" r:embed="rId1"/>
          <a:srcRect/>
          <a:stretch>
            <a:fillRect l="-25000" r="-25000"/>
          </a:stretch>
        </a:blipFill>
      </dgm:spPr>
      <dgm:t>
        <a:bodyPr/>
        <a:lstStyle/>
        <a:p>
          <a:endParaRPr lang="es-ES"/>
        </a:p>
      </dgm:t>
    </dgm:pt>
    <dgm:pt modelId="{28CB8BB3-243A-4B07-8333-EACA769A41C7}" type="pres">
      <dgm:prSet presAssocID="{CF3F5CEC-5446-4C82-8AC9-3CFE60E8C5FC}" presName="txShp" presStyleLbl="node1" presStyleIdx="0" presStyleCnt="1">
        <dgm:presLayoutVars>
          <dgm:bulletEnabled val="1"/>
        </dgm:presLayoutVars>
      </dgm:prSet>
      <dgm:spPr/>
      <dgm:t>
        <a:bodyPr/>
        <a:lstStyle/>
        <a:p>
          <a:endParaRPr lang="es-ES"/>
        </a:p>
      </dgm:t>
    </dgm:pt>
  </dgm:ptLst>
  <dgm:cxnLst>
    <dgm:cxn modelId="{4982F4C6-0B8B-40FE-8EDE-884E342BB563}" type="presOf" srcId="{29D560F8-E3C6-47B0-8A4C-D8089501C37E}" destId="{D654AE61-F02E-4F3C-93D0-A9444C6E6068}" srcOrd="0" destOrd="0" presId="urn:microsoft.com/office/officeart/2005/8/layout/vList3"/>
    <dgm:cxn modelId="{A2C85042-06BD-44AB-B891-7E235FFE7328}" type="presOf" srcId="{CF3F5CEC-5446-4C82-8AC9-3CFE60E8C5FC}" destId="{28CB8BB3-243A-4B07-8333-EACA769A41C7}" srcOrd="0" destOrd="0" presId="urn:microsoft.com/office/officeart/2005/8/layout/vList3"/>
    <dgm:cxn modelId="{1097A975-F750-4E84-87A0-8AC496EC0CAA}" srcId="{29D560F8-E3C6-47B0-8A4C-D8089501C37E}" destId="{CF3F5CEC-5446-4C82-8AC9-3CFE60E8C5FC}" srcOrd="0" destOrd="0" parTransId="{C17D2876-70C7-4083-B733-E8975BA6AFC3}" sibTransId="{E02073A1-8365-48D5-B1D3-70DA1E06DA95}"/>
    <dgm:cxn modelId="{C58860C1-6DFC-4FD1-9C3B-1DE6B97A8462}" type="presParOf" srcId="{D654AE61-F02E-4F3C-93D0-A9444C6E6068}" destId="{4BCE624E-046C-4C42-87DD-C650FB9C7560}" srcOrd="0" destOrd="0" presId="urn:microsoft.com/office/officeart/2005/8/layout/vList3"/>
    <dgm:cxn modelId="{960A027F-967D-41E5-9412-CEAF00C446D7}" type="presParOf" srcId="{4BCE624E-046C-4C42-87DD-C650FB9C7560}" destId="{9D027FFD-BBA0-4CF7-B81D-6F68CA051EC0}" srcOrd="0" destOrd="0" presId="urn:microsoft.com/office/officeart/2005/8/layout/vList3"/>
    <dgm:cxn modelId="{26A7CE4C-A6CF-4864-B89E-D39B2C9EB0FE}" type="presParOf" srcId="{4BCE624E-046C-4C42-87DD-C650FB9C7560}" destId="{28CB8BB3-243A-4B07-8333-EACA769A41C7}"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600" b="1" dirty="0" smtClean="0"/>
            <a:t>1.205 niños</a:t>
          </a:r>
          <a:r>
            <a:rPr lang="es-CL" sz="1600" dirty="0" smtClean="0"/>
            <a:t> han sido atendidos a través del </a:t>
          </a:r>
          <a:r>
            <a:rPr lang="es-CL" sz="1600" b="1" dirty="0" smtClean="0"/>
            <a:t>programa de apoyo a hijos de madres y padres temporeros</a:t>
          </a:r>
          <a:r>
            <a:rPr lang="es-CL" sz="1600" dirty="0" smtClean="0"/>
            <a:t>.</a:t>
          </a:r>
          <a:endParaRPr lang="es-CL" sz="1400"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dgm:spPr>
        <a:blipFill>
          <a:blip xmlns:r="http://schemas.openxmlformats.org/officeDocument/2006/relationships" r:embed="rId1"/>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D0B6E82B-D8C5-4003-9C34-D2119716941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8FA37330-1E31-41B4-A7B0-51CC431876F3}">
      <dgm:prSet custT="1"/>
      <dgm:spPr/>
      <dgm:t>
        <a:bodyPr/>
        <a:lstStyle/>
        <a:p>
          <a:pPr algn="just" rtl="0"/>
          <a:r>
            <a:rPr lang="es-CL" sz="1400" dirty="0" smtClean="0"/>
            <a:t>Más de </a:t>
          </a:r>
          <a:r>
            <a:rPr lang="es-CL" sz="1400" b="1" dirty="0" smtClean="0"/>
            <a:t>700 familias</a:t>
          </a:r>
          <a:r>
            <a:rPr lang="es-CL" sz="1400" dirty="0" smtClean="0"/>
            <a:t> han podido ser apoyadas a través de los programas de habitabilidad (</a:t>
          </a:r>
          <a:r>
            <a:rPr lang="es-CL" sz="1400" b="1" dirty="0" smtClean="0"/>
            <a:t>209</a:t>
          </a:r>
          <a:r>
            <a:rPr lang="es-CL" sz="1400" dirty="0" smtClean="0"/>
            <a:t>) y de autoconsumo (</a:t>
          </a:r>
          <a:r>
            <a:rPr lang="es-CL" sz="1400" b="1" dirty="0" smtClean="0"/>
            <a:t>536</a:t>
          </a:r>
          <a:r>
            <a:rPr lang="es-CL" sz="1400" dirty="0" smtClean="0"/>
            <a:t>).</a:t>
          </a:r>
          <a:endParaRPr lang="es-CL" sz="1400" dirty="0"/>
        </a:p>
      </dgm:t>
    </dgm:pt>
    <dgm:pt modelId="{CC445E45-BF76-4610-896C-6D8A2F519226}" type="parTrans" cxnId="{F2BE5215-26BC-42B1-9E21-ADF0A7415EFD}">
      <dgm:prSet/>
      <dgm:spPr/>
      <dgm:t>
        <a:bodyPr/>
        <a:lstStyle/>
        <a:p>
          <a:endParaRPr lang="es-ES"/>
        </a:p>
      </dgm:t>
    </dgm:pt>
    <dgm:pt modelId="{1B52F183-3F00-49AD-8636-813DC301DAD1}" type="sibTrans" cxnId="{F2BE5215-26BC-42B1-9E21-ADF0A7415EFD}">
      <dgm:prSet/>
      <dgm:spPr/>
      <dgm:t>
        <a:bodyPr/>
        <a:lstStyle/>
        <a:p>
          <a:endParaRPr lang="es-ES"/>
        </a:p>
      </dgm:t>
    </dgm:pt>
    <dgm:pt modelId="{95CE303B-0F14-43D7-9ADE-509AFF146927}" type="pres">
      <dgm:prSet presAssocID="{D0B6E82B-D8C5-4003-9C34-D21197169416}" presName="linearFlow" presStyleCnt="0">
        <dgm:presLayoutVars>
          <dgm:dir/>
          <dgm:resizeHandles val="exact"/>
        </dgm:presLayoutVars>
      </dgm:prSet>
      <dgm:spPr/>
      <dgm:t>
        <a:bodyPr/>
        <a:lstStyle/>
        <a:p>
          <a:endParaRPr lang="es-ES"/>
        </a:p>
      </dgm:t>
    </dgm:pt>
    <dgm:pt modelId="{5A82D2C6-B5C6-4D09-932C-A5B14D59F87E}" type="pres">
      <dgm:prSet presAssocID="{8FA37330-1E31-41B4-A7B0-51CC431876F3}" presName="composite" presStyleCnt="0"/>
      <dgm:spPr/>
    </dgm:pt>
    <dgm:pt modelId="{751CE4DD-9629-445A-91A3-B29D605ABE47}" type="pres">
      <dgm:prSet presAssocID="{8FA37330-1E31-41B4-A7B0-51CC431876F3}" presName="imgShp" presStyleLbl="fgImgPlace1" presStyleIdx="0" presStyleCnt="1"/>
      <dgm:spPr>
        <a:blipFill>
          <a:blip xmlns:r="http://schemas.openxmlformats.org/officeDocument/2006/relationships" r:embed="rId1"/>
          <a:srcRect/>
          <a:stretch>
            <a:fillRect l="-17000" r="-17000"/>
          </a:stretch>
        </a:blipFill>
      </dgm:spPr>
      <dgm:t>
        <a:bodyPr/>
        <a:lstStyle/>
        <a:p>
          <a:endParaRPr lang="es-ES"/>
        </a:p>
      </dgm:t>
    </dgm:pt>
    <dgm:pt modelId="{F3216AE4-BF02-466B-B70C-D9B9B98E6798}" type="pres">
      <dgm:prSet presAssocID="{8FA37330-1E31-41B4-A7B0-51CC431876F3}" presName="txShp" presStyleLbl="node1" presStyleIdx="0" presStyleCnt="1">
        <dgm:presLayoutVars>
          <dgm:bulletEnabled val="1"/>
        </dgm:presLayoutVars>
      </dgm:prSet>
      <dgm:spPr/>
      <dgm:t>
        <a:bodyPr/>
        <a:lstStyle/>
        <a:p>
          <a:endParaRPr lang="es-ES"/>
        </a:p>
      </dgm:t>
    </dgm:pt>
  </dgm:ptLst>
  <dgm:cxnLst>
    <dgm:cxn modelId="{2EF2D1D1-5680-4BC4-B72A-8AD699B9FE2D}" type="presOf" srcId="{8FA37330-1E31-41B4-A7B0-51CC431876F3}" destId="{F3216AE4-BF02-466B-B70C-D9B9B98E6798}" srcOrd="0" destOrd="0" presId="urn:microsoft.com/office/officeart/2005/8/layout/vList3"/>
    <dgm:cxn modelId="{21567D49-56BE-43A5-BCC8-D03F567199B4}" type="presOf" srcId="{D0B6E82B-D8C5-4003-9C34-D21197169416}" destId="{95CE303B-0F14-43D7-9ADE-509AFF146927}" srcOrd="0" destOrd="0" presId="urn:microsoft.com/office/officeart/2005/8/layout/vList3"/>
    <dgm:cxn modelId="{F2BE5215-26BC-42B1-9E21-ADF0A7415EFD}" srcId="{D0B6E82B-D8C5-4003-9C34-D21197169416}" destId="{8FA37330-1E31-41B4-A7B0-51CC431876F3}" srcOrd="0" destOrd="0" parTransId="{CC445E45-BF76-4610-896C-6D8A2F519226}" sibTransId="{1B52F183-3F00-49AD-8636-813DC301DAD1}"/>
    <dgm:cxn modelId="{FCDF87F6-65DA-432C-9B85-A42F0C08BCD3}" type="presParOf" srcId="{95CE303B-0F14-43D7-9ADE-509AFF146927}" destId="{5A82D2C6-B5C6-4D09-932C-A5B14D59F87E}" srcOrd="0" destOrd="0" presId="urn:microsoft.com/office/officeart/2005/8/layout/vList3"/>
    <dgm:cxn modelId="{DC930CC5-000A-44DD-A13D-91661581BC57}" type="presParOf" srcId="{5A82D2C6-B5C6-4D09-932C-A5B14D59F87E}" destId="{751CE4DD-9629-445A-91A3-B29D605ABE47}" srcOrd="0" destOrd="0" presId="urn:microsoft.com/office/officeart/2005/8/layout/vList3"/>
    <dgm:cxn modelId="{299E9111-84C2-4BDB-BB3D-C50C8EA200FA}" type="presParOf" srcId="{5A82D2C6-B5C6-4D09-932C-A5B14D59F87E}" destId="{F3216AE4-BF02-466B-B70C-D9B9B98E6798}"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2873A8A9-4336-4270-9F2A-904B7A33769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s-ES"/>
        </a:p>
      </dgm:t>
    </dgm:pt>
    <dgm:pt modelId="{8393BA5E-24CF-4084-9CF1-F42ED6E36FCC}">
      <dgm:prSet custT="1"/>
      <dgm:spPr/>
      <dgm:t>
        <a:bodyPr/>
        <a:lstStyle/>
        <a:p>
          <a:pPr algn="ctr" rtl="0"/>
          <a:r>
            <a:rPr lang="es-ES" sz="1600" b="1" dirty="0" smtClean="0"/>
            <a:t>DISMINUCIÓN EN LA VICTIMIZACIÓN</a:t>
          </a:r>
        </a:p>
        <a:p>
          <a:pPr algn="just"/>
          <a:r>
            <a:rPr lang="es-CL" sz="1300" b="1" dirty="0" smtClean="0"/>
            <a:t>- </a:t>
          </a:r>
          <a:r>
            <a:rPr lang="es-CL" sz="1300" b="0" dirty="0" smtClean="0"/>
            <a:t>La región presenta una disminución significativa en el porcentaje de hogares victimizados de acuerdo a la ENUSC 2018 (19,9%) respecto a la misma medición de 2017 (25,5%).</a:t>
          </a:r>
          <a:endParaRPr lang="es-ES" sz="1300" b="0" dirty="0" smtClean="0"/>
        </a:p>
        <a:p>
          <a:pPr algn="just"/>
          <a:r>
            <a:rPr lang="es-CL" sz="1300" b="0" dirty="0" smtClean="0"/>
            <a:t>- Este nivel, además, es el menor que ha sido medido por esta encuesta en la región desde su creación en 2005. Cabe indicar que este instrumento se aplica en zonas urbanas.</a:t>
          </a:r>
          <a:endParaRPr lang="es-CL" sz="1300" b="0" dirty="0"/>
        </a:p>
      </dgm:t>
    </dgm:pt>
    <dgm:pt modelId="{BFA442F5-ECE0-4BBD-B14A-770DE49AF22F}" type="sibTrans" cxnId="{4162A513-C093-43CD-B363-4C2DE7AE008C}">
      <dgm:prSet/>
      <dgm:spPr/>
      <dgm:t>
        <a:bodyPr/>
        <a:lstStyle/>
        <a:p>
          <a:endParaRPr lang="es-ES"/>
        </a:p>
      </dgm:t>
    </dgm:pt>
    <dgm:pt modelId="{52B43734-4E89-4879-BBAB-64C9836B1467}" type="parTrans" cxnId="{4162A513-C093-43CD-B363-4C2DE7AE008C}">
      <dgm:prSet/>
      <dgm:spPr/>
      <dgm:t>
        <a:bodyPr/>
        <a:lstStyle/>
        <a:p>
          <a:endParaRPr lang="es-ES"/>
        </a:p>
      </dgm:t>
    </dgm:pt>
    <dgm:pt modelId="{3707A166-B7DE-4A09-91F6-6E1AF2A6872A}">
      <dgm:prSet custT="1"/>
      <dgm:spPr/>
      <dgm:t>
        <a:bodyPr/>
        <a:lstStyle/>
        <a:p>
          <a:pPr algn="ctr" rtl="0"/>
          <a:r>
            <a:rPr lang="es-CL" sz="1600" b="1" dirty="0" smtClean="0"/>
            <a:t>TRANSPARENCIA EN LA GESTIÓN</a:t>
          </a:r>
          <a:endParaRPr lang="es-CL" sz="1400" b="0" dirty="0" smtClean="0"/>
        </a:p>
        <a:p>
          <a:pPr algn="just" rtl="0"/>
          <a:r>
            <a:rPr lang="es-CL" sz="1300" b="0" dirty="0" smtClean="0"/>
            <a:t>Mayor transparencia en el proceso y gestión del Plan Impulso, mediante la creación y mantenimiento de un sitio web (www.planimpulso.cl) donde es posible revisar el reporte general y sectorial de avance respecto de las iniciativas contenidas en el plan, así como un sistema público de control de gestión, basado en modelo de semáforos.</a:t>
          </a:r>
          <a:endParaRPr lang="es-CL" sz="1300" b="0" dirty="0"/>
        </a:p>
      </dgm:t>
    </dgm:pt>
    <dgm:pt modelId="{4EE1ED94-DDCB-41D3-82BB-1671D6740815}" type="sibTrans" cxnId="{FFA7A251-04A4-458E-977F-0BFD89FE1D3E}">
      <dgm:prSet/>
      <dgm:spPr/>
      <dgm:t>
        <a:bodyPr/>
        <a:lstStyle/>
        <a:p>
          <a:endParaRPr lang="es-ES"/>
        </a:p>
      </dgm:t>
    </dgm:pt>
    <dgm:pt modelId="{6B845ABC-86B1-4AEF-8BF8-F79346BD002F}" type="parTrans" cxnId="{FFA7A251-04A4-458E-977F-0BFD89FE1D3E}">
      <dgm:prSet/>
      <dgm:spPr/>
      <dgm:t>
        <a:bodyPr/>
        <a:lstStyle/>
        <a:p>
          <a:endParaRPr lang="es-ES"/>
        </a:p>
      </dgm:t>
    </dgm:pt>
    <dgm:pt modelId="{A65F7D42-6A8B-4094-97F3-9171EC3C727B}">
      <dgm:prSet custT="1"/>
      <dgm:spPr/>
      <dgm:t>
        <a:bodyPr/>
        <a:lstStyle/>
        <a:p>
          <a:pPr algn="ctr" rtl="0"/>
          <a:r>
            <a:rPr lang="es-ES" sz="1600" b="1" dirty="0" smtClean="0"/>
            <a:t>CRECIMIENTO DE LA REGIÓN</a:t>
          </a:r>
        </a:p>
        <a:p>
          <a:pPr algn="l" rtl="0"/>
          <a:r>
            <a:rPr lang="es-CL" sz="1300" dirty="0" smtClean="0"/>
            <a:t>-La región tuvo un crecimiento anual de un 6,5% en 2018 (INACER).</a:t>
          </a:r>
          <a:endParaRPr lang="es-ES" sz="1300" dirty="0" smtClean="0"/>
        </a:p>
        <a:p>
          <a:pPr algn="l"/>
          <a:r>
            <a:rPr lang="es-CL" sz="1300" dirty="0" smtClean="0"/>
            <a:t>-Cuarta región con mayor crecimiento. Esta cifra contrasta con el crecimiento promedio entre</a:t>
          </a:r>
          <a:endParaRPr lang="es-ES" sz="1300" dirty="0" smtClean="0"/>
        </a:p>
        <a:p>
          <a:pPr algn="l"/>
          <a:r>
            <a:rPr lang="es-ES" sz="1300" dirty="0" smtClean="0"/>
            <a:t>2014 y 2017 (3,7%).</a:t>
          </a:r>
          <a:endParaRPr lang="es-CL" sz="1300" dirty="0"/>
        </a:p>
      </dgm:t>
    </dgm:pt>
    <dgm:pt modelId="{10FFDF22-6F0E-4DFD-9E8E-1600E40AE979}" type="sibTrans" cxnId="{FBBA8BBF-B7F8-4C2B-8EAC-9F3BD8DBEB20}">
      <dgm:prSet/>
      <dgm:spPr/>
      <dgm:t>
        <a:bodyPr/>
        <a:lstStyle/>
        <a:p>
          <a:endParaRPr lang="es-ES"/>
        </a:p>
      </dgm:t>
    </dgm:pt>
    <dgm:pt modelId="{43FC7EA8-1CB4-4DED-A6C9-81A6306A99AD}" type="parTrans" cxnId="{FBBA8BBF-B7F8-4C2B-8EAC-9F3BD8DBEB20}">
      <dgm:prSet/>
      <dgm:spPr/>
      <dgm:t>
        <a:bodyPr/>
        <a:lstStyle/>
        <a:p>
          <a:endParaRPr lang="es-ES"/>
        </a:p>
      </dgm:t>
    </dgm:pt>
    <dgm:pt modelId="{3AFEAD49-54CB-4727-A72D-2B1C16C0DD47}" type="pres">
      <dgm:prSet presAssocID="{2873A8A9-4336-4270-9F2A-904B7A337692}" presName="Name0" presStyleCnt="0">
        <dgm:presLayoutVars>
          <dgm:dir/>
          <dgm:resizeHandles val="exact"/>
        </dgm:presLayoutVars>
      </dgm:prSet>
      <dgm:spPr/>
      <dgm:t>
        <a:bodyPr/>
        <a:lstStyle/>
        <a:p>
          <a:endParaRPr lang="es-ES"/>
        </a:p>
      </dgm:t>
    </dgm:pt>
    <dgm:pt modelId="{616B3F0A-550B-47F0-AED8-0C0872DA9240}" type="pres">
      <dgm:prSet presAssocID="{2873A8A9-4336-4270-9F2A-904B7A337692}" presName="fgShape" presStyleLbl="fgShp" presStyleIdx="0" presStyleCnt="1"/>
      <dgm:spPr/>
    </dgm:pt>
    <dgm:pt modelId="{650A08A9-D620-4C13-BDC3-BEF615387EB8}" type="pres">
      <dgm:prSet presAssocID="{2873A8A9-4336-4270-9F2A-904B7A337692}" presName="linComp" presStyleCnt="0"/>
      <dgm:spPr/>
    </dgm:pt>
    <dgm:pt modelId="{F8E03429-8E09-488E-B80C-EFEE53E74F6B}" type="pres">
      <dgm:prSet presAssocID="{3707A166-B7DE-4A09-91F6-6E1AF2A6872A}" presName="compNode" presStyleCnt="0"/>
      <dgm:spPr/>
    </dgm:pt>
    <dgm:pt modelId="{9F670E97-3574-40EF-AAFA-691F9F0F8284}" type="pres">
      <dgm:prSet presAssocID="{3707A166-B7DE-4A09-91F6-6E1AF2A6872A}" presName="bkgdShape" presStyleLbl="node1" presStyleIdx="0" presStyleCnt="3" custLinFactNeighborX="-1393" custLinFactNeighborY="643"/>
      <dgm:spPr>
        <a:prstGeom prst="flowChartOffpageConnector">
          <a:avLst/>
        </a:prstGeom>
      </dgm:spPr>
      <dgm:t>
        <a:bodyPr/>
        <a:lstStyle/>
        <a:p>
          <a:endParaRPr lang="es-ES"/>
        </a:p>
      </dgm:t>
    </dgm:pt>
    <dgm:pt modelId="{C5EDAE9B-4AEA-42B6-99BE-7D2E6B68D7B1}" type="pres">
      <dgm:prSet presAssocID="{3707A166-B7DE-4A09-91F6-6E1AF2A6872A}" presName="nodeTx" presStyleLbl="node1" presStyleIdx="0" presStyleCnt="3">
        <dgm:presLayoutVars>
          <dgm:bulletEnabled val="1"/>
        </dgm:presLayoutVars>
      </dgm:prSet>
      <dgm:spPr/>
      <dgm:t>
        <a:bodyPr/>
        <a:lstStyle/>
        <a:p>
          <a:endParaRPr lang="es-ES"/>
        </a:p>
      </dgm:t>
    </dgm:pt>
    <dgm:pt modelId="{E72207AA-79BE-4CBF-81B2-2FDEC98CCBD0}" type="pres">
      <dgm:prSet presAssocID="{3707A166-B7DE-4A09-91F6-6E1AF2A6872A}" presName="invisiNode" presStyleLbl="node1" presStyleIdx="0" presStyleCnt="3"/>
      <dgm:spPr/>
    </dgm:pt>
    <dgm:pt modelId="{6B00B03D-1A9E-4795-BA7E-FB61104DF92C}" type="pres">
      <dgm:prSet presAssocID="{3707A166-B7DE-4A09-91F6-6E1AF2A6872A}"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FC7FA458-88EB-4D55-B49E-27D1DACBC97A}" type="pres">
      <dgm:prSet presAssocID="{4EE1ED94-DDCB-41D3-82BB-1671D6740815}" presName="sibTrans" presStyleLbl="sibTrans2D1" presStyleIdx="0" presStyleCnt="0"/>
      <dgm:spPr/>
      <dgm:t>
        <a:bodyPr/>
        <a:lstStyle/>
        <a:p>
          <a:endParaRPr lang="es-ES"/>
        </a:p>
      </dgm:t>
    </dgm:pt>
    <dgm:pt modelId="{72815119-9304-4DA7-AAE6-1F80EFBF3119}" type="pres">
      <dgm:prSet presAssocID="{A65F7D42-6A8B-4094-97F3-9171EC3C727B}" presName="compNode" presStyleCnt="0"/>
      <dgm:spPr/>
    </dgm:pt>
    <dgm:pt modelId="{76F977F2-D257-44AC-BE99-29F0C9D82446}" type="pres">
      <dgm:prSet presAssocID="{A65F7D42-6A8B-4094-97F3-9171EC3C727B}" presName="bkgdShape" presStyleLbl="node1" presStyleIdx="1" presStyleCnt="3"/>
      <dgm:spPr>
        <a:prstGeom prst="flowChartOffpageConnector">
          <a:avLst/>
        </a:prstGeom>
      </dgm:spPr>
      <dgm:t>
        <a:bodyPr/>
        <a:lstStyle/>
        <a:p>
          <a:endParaRPr lang="es-ES"/>
        </a:p>
      </dgm:t>
    </dgm:pt>
    <dgm:pt modelId="{D9DF9B86-4928-42AC-893B-74AE42408547}" type="pres">
      <dgm:prSet presAssocID="{A65F7D42-6A8B-4094-97F3-9171EC3C727B}" presName="nodeTx" presStyleLbl="node1" presStyleIdx="1" presStyleCnt="3">
        <dgm:presLayoutVars>
          <dgm:bulletEnabled val="1"/>
        </dgm:presLayoutVars>
      </dgm:prSet>
      <dgm:spPr/>
      <dgm:t>
        <a:bodyPr/>
        <a:lstStyle/>
        <a:p>
          <a:endParaRPr lang="es-ES"/>
        </a:p>
      </dgm:t>
    </dgm:pt>
    <dgm:pt modelId="{B3E3ABE0-FDD6-49B6-989C-0C119D2B6751}" type="pres">
      <dgm:prSet presAssocID="{A65F7D42-6A8B-4094-97F3-9171EC3C727B}" presName="invisiNode" presStyleLbl="node1" presStyleIdx="1" presStyleCnt="3"/>
      <dgm:spPr/>
    </dgm:pt>
    <dgm:pt modelId="{09B071F2-F984-4CC6-9FFF-A298128BA6C4}" type="pres">
      <dgm:prSet presAssocID="{A65F7D42-6A8B-4094-97F3-9171EC3C727B}"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dgm:spPr>
    </dgm:pt>
    <dgm:pt modelId="{F5F2BB08-63A6-44C1-85AC-7108EB8CB01F}" type="pres">
      <dgm:prSet presAssocID="{10FFDF22-6F0E-4DFD-9E8E-1600E40AE979}" presName="sibTrans" presStyleLbl="sibTrans2D1" presStyleIdx="0" presStyleCnt="0"/>
      <dgm:spPr/>
      <dgm:t>
        <a:bodyPr/>
        <a:lstStyle/>
        <a:p>
          <a:endParaRPr lang="es-ES"/>
        </a:p>
      </dgm:t>
    </dgm:pt>
    <dgm:pt modelId="{72C558C9-1B2D-472D-BE1A-D14A26443F79}" type="pres">
      <dgm:prSet presAssocID="{8393BA5E-24CF-4084-9CF1-F42ED6E36FCC}" presName="compNode" presStyleCnt="0"/>
      <dgm:spPr/>
    </dgm:pt>
    <dgm:pt modelId="{9BBC35D7-D8F3-4389-9BEC-04F43AB8516E}" type="pres">
      <dgm:prSet presAssocID="{8393BA5E-24CF-4084-9CF1-F42ED6E36FCC}" presName="bkgdShape" presStyleLbl="node1" presStyleIdx="2" presStyleCnt="3" custLinFactNeighborX="17239"/>
      <dgm:spPr>
        <a:prstGeom prst="flowChartOffpageConnector">
          <a:avLst/>
        </a:prstGeom>
      </dgm:spPr>
      <dgm:t>
        <a:bodyPr/>
        <a:lstStyle/>
        <a:p>
          <a:endParaRPr lang="es-ES"/>
        </a:p>
      </dgm:t>
    </dgm:pt>
    <dgm:pt modelId="{7BBE3703-40D6-4286-A473-24BB7762BC99}" type="pres">
      <dgm:prSet presAssocID="{8393BA5E-24CF-4084-9CF1-F42ED6E36FCC}" presName="nodeTx" presStyleLbl="node1" presStyleIdx="2" presStyleCnt="3">
        <dgm:presLayoutVars>
          <dgm:bulletEnabled val="1"/>
        </dgm:presLayoutVars>
      </dgm:prSet>
      <dgm:spPr/>
      <dgm:t>
        <a:bodyPr/>
        <a:lstStyle/>
        <a:p>
          <a:endParaRPr lang="es-ES"/>
        </a:p>
      </dgm:t>
    </dgm:pt>
    <dgm:pt modelId="{BF042F3E-BA20-4056-B1FF-E075F33C2D8A}" type="pres">
      <dgm:prSet presAssocID="{8393BA5E-24CF-4084-9CF1-F42ED6E36FCC}" presName="invisiNode" presStyleLbl="node1" presStyleIdx="2" presStyleCnt="3"/>
      <dgm:spPr/>
    </dgm:pt>
    <dgm:pt modelId="{A006C475-0DFC-4C14-A056-7801E9BB388B}" type="pres">
      <dgm:prSet presAssocID="{8393BA5E-24CF-4084-9CF1-F42ED6E36FCC}" presName="imagNod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dgm:spPr>
    </dgm:pt>
  </dgm:ptLst>
  <dgm:cxnLst>
    <dgm:cxn modelId="{4162A513-C093-43CD-B363-4C2DE7AE008C}" srcId="{2873A8A9-4336-4270-9F2A-904B7A337692}" destId="{8393BA5E-24CF-4084-9CF1-F42ED6E36FCC}" srcOrd="2" destOrd="0" parTransId="{52B43734-4E89-4879-BBAB-64C9836B1467}" sibTransId="{BFA442F5-ECE0-4BBD-B14A-770DE49AF22F}"/>
    <dgm:cxn modelId="{D7C0C18E-98EE-4AA8-8209-5AEB843B3E54}" type="presOf" srcId="{10FFDF22-6F0E-4DFD-9E8E-1600E40AE979}" destId="{F5F2BB08-63A6-44C1-85AC-7108EB8CB01F}" srcOrd="0" destOrd="0" presId="urn:microsoft.com/office/officeart/2005/8/layout/hList7"/>
    <dgm:cxn modelId="{C7D7253A-49DB-4E8C-9AE5-F7AEA66AF131}" type="presOf" srcId="{2873A8A9-4336-4270-9F2A-904B7A337692}" destId="{3AFEAD49-54CB-4727-A72D-2B1C16C0DD47}" srcOrd="0" destOrd="0" presId="urn:microsoft.com/office/officeart/2005/8/layout/hList7"/>
    <dgm:cxn modelId="{F3EE8836-012E-479F-8FC3-695EB510BC57}" type="presOf" srcId="{8393BA5E-24CF-4084-9CF1-F42ED6E36FCC}" destId="{7BBE3703-40D6-4286-A473-24BB7762BC99}" srcOrd="1" destOrd="0" presId="urn:microsoft.com/office/officeart/2005/8/layout/hList7"/>
    <dgm:cxn modelId="{6CEBC2C5-7966-44B3-9207-E65499D1AFB7}" type="presOf" srcId="{A65F7D42-6A8B-4094-97F3-9171EC3C727B}" destId="{76F977F2-D257-44AC-BE99-29F0C9D82446}" srcOrd="0" destOrd="0" presId="urn:microsoft.com/office/officeart/2005/8/layout/hList7"/>
    <dgm:cxn modelId="{89956088-2238-418F-A681-316D0F9BAF8F}" type="presOf" srcId="{3707A166-B7DE-4A09-91F6-6E1AF2A6872A}" destId="{9F670E97-3574-40EF-AAFA-691F9F0F8284}" srcOrd="0" destOrd="0" presId="urn:microsoft.com/office/officeart/2005/8/layout/hList7"/>
    <dgm:cxn modelId="{A7904544-B01D-4438-B27E-552DE60A0C0A}" type="presOf" srcId="{3707A166-B7DE-4A09-91F6-6E1AF2A6872A}" destId="{C5EDAE9B-4AEA-42B6-99BE-7D2E6B68D7B1}" srcOrd="1" destOrd="0" presId="urn:microsoft.com/office/officeart/2005/8/layout/hList7"/>
    <dgm:cxn modelId="{A94818E5-1DF5-4B72-BFA6-DCD6FC7CFEF1}" type="presOf" srcId="{4EE1ED94-DDCB-41D3-82BB-1671D6740815}" destId="{FC7FA458-88EB-4D55-B49E-27D1DACBC97A}" srcOrd="0" destOrd="0" presId="urn:microsoft.com/office/officeart/2005/8/layout/hList7"/>
    <dgm:cxn modelId="{14CE47D7-4A84-47CA-8C05-EB68E988226D}" type="presOf" srcId="{A65F7D42-6A8B-4094-97F3-9171EC3C727B}" destId="{D9DF9B86-4928-42AC-893B-74AE42408547}" srcOrd="1" destOrd="0" presId="urn:microsoft.com/office/officeart/2005/8/layout/hList7"/>
    <dgm:cxn modelId="{FFA7A251-04A4-458E-977F-0BFD89FE1D3E}" srcId="{2873A8A9-4336-4270-9F2A-904B7A337692}" destId="{3707A166-B7DE-4A09-91F6-6E1AF2A6872A}" srcOrd="0" destOrd="0" parTransId="{6B845ABC-86B1-4AEF-8BF8-F79346BD002F}" sibTransId="{4EE1ED94-DDCB-41D3-82BB-1671D6740815}"/>
    <dgm:cxn modelId="{FBBA8BBF-B7F8-4C2B-8EAC-9F3BD8DBEB20}" srcId="{2873A8A9-4336-4270-9F2A-904B7A337692}" destId="{A65F7D42-6A8B-4094-97F3-9171EC3C727B}" srcOrd="1" destOrd="0" parTransId="{43FC7EA8-1CB4-4DED-A6C9-81A6306A99AD}" sibTransId="{10FFDF22-6F0E-4DFD-9E8E-1600E40AE979}"/>
    <dgm:cxn modelId="{AEAD7872-EFF2-47D3-ABB9-7D0E010F9847}" type="presOf" srcId="{8393BA5E-24CF-4084-9CF1-F42ED6E36FCC}" destId="{9BBC35D7-D8F3-4389-9BEC-04F43AB8516E}" srcOrd="0" destOrd="0" presId="urn:microsoft.com/office/officeart/2005/8/layout/hList7"/>
    <dgm:cxn modelId="{DD84FBBA-6982-4FB6-B207-62D2DA36BB1B}" type="presParOf" srcId="{3AFEAD49-54CB-4727-A72D-2B1C16C0DD47}" destId="{616B3F0A-550B-47F0-AED8-0C0872DA9240}" srcOrd="0" destOrd="0" presId="urn:microsoft.com/office/officeart/2005/8/layout/hList7"/>
    <dgm:cxn modelId="{EE7F1FB3-F650-40FB-AB32-AFEAB9D0B0EE}" type="presParOf" srcId="{3AFEAD49-54CB-4727-A72D-2B1C16C0DD47}" destId="{650A08A9-D620-4C13-BDC3-BEF615387EB8}" srcOrd="1" destOrd="0" presId="urn:microsoft.com/office/officeart/2005/8/layout/hList7"/>
    <dgm:cxn modelId="{1EB77C10-1198-4286-8CF0-9D971FD8C326}" type="presParOf" srcId="{650A08A9-D620-4C13-BDC3-BEF615387EB8}" destId="{F8E03429-8E09-488E-B80C-EFEE53E74F6B}" srcOrd="0" destOrd="0" presId="urn:microsoft.com/office/officeart/2005/8/layout/hList7"/>
    <dgm:cxn modelId="{E0F8E003-EE96-4D9A-9EB0-A13AEA49D39D}" type="presParOf" srcId="{F8E03429-8E09-488E-B80C-EFEE53E74F6B}" destId="{9F670E97-3574-40EF-AAFA-691F9F0F8284}" srcOrd="0" destOrd="0" presId="urn:microsoft.com/office/officeart/2005/8/layout/hList7"/>
    <dgm:cxn modelId="{C3A55794-9D1B-4894-8930-41B0EA8E5F65}" type="presParOf" srcId="{F8E03429-8E09-488E-B80C-EFEE53E74F6B}" destId="{C5EDAE9B-4AEA-42B6-99BE-7D2E6B68D7B1}" srcOrd="1" destOrd="0" presId="urn:microsoft.com/office/officeart/2005/8/layout/hList7"/>
    <dgm:cxn modelId="{80693E94-F009-4201-ABCF-B2B202645F8E}" type="presParOf" srcId="{F8E03429-8E09-488E-B80C-EFEE53E74F6B}" destId="{E72207AA-79BE-4CBF-81B2-2FDEC98CCBD0}" srcOrd="2" destOrd="0" presId="urn:microsoft.com/office/officeart/2005/8/layout/hList7"/>
    <dgm:cxn modelId="{80F36EB0-4334-401F-962F-0FE574AA0EDD}" type="presParOf" srcId="{F8E03429-8E09-488E-B80C-EFEE53E74F6B}" destId="{6B00B03D-1A9E-4795-BA7E-FB61104DF92C}" srcOrd="3" destOrd="0" presId="urn:microsoft.com/office/officeart/2005/8/layout/hList7"/>
    <dgm:cxn modelId="{FA7356B2-0033-444F-9CDF-97711C686125}" type="presParOf" srcId="{650A08A9-D620-4C13-BDC3-BEF615387EB8}" destId="{FC7FA458-88EB-4D55-B49E-27D1DACBC97A}" srcOrd="1" destOrd="0" presId="urn:microsoft.com/office/officeart/2005/8/layout/hList7"/>
    <dgm:cxn modelId="{EC5559E4-2EF6-48B3-8B60-6D00A55F25B4}" type="presParOf" srcId="{650A08A9-D620-4C13-BDC3-BEF615387EB8}" destId="{72815119-9304-4DA7-AAE6-1F80EFBF3119}" srcOrd="2" destOrd="0" presId="urn:microsoft.com/office/officeart/2005/8/layout/hList7"/>
    <dgm:cxn modelId="{ACC6DB91-2284-4BBF-819D-C7BEBA54B543}" type="presParOf" srcId="{72815119-9304-4DA7-AAE6-1F80EFBF3119}" destId="{76F977F2-D257-44AC-BE99-29F0C9D82446}" srcOrd="0" destOrd="0" presId="urn:microsoft.com/office/officeart/2005/8/layout/hList7"/>
    <dgm:cxn modelId="{37F4F63B-ED0A-4CC0-8D0C-C15660E2798D}" type="presParOf" srcId="{72815119-9304-4DA7-AAE6-1F80EFBF3119}" destId="{D9DF9B86-4928-42AC-893B-74AE42408547}" srcOrd="1" destOrd="0" presId="urn:microsoft.com/office/officeart/2005/8/layout/hList7"/>
    <dgm:cxn modelId="{346951D3-A2D0-4AFC-B000-F966E7F67448}" type="presParOf" srcId="{72815119-9304-4DA7-AAE6-1F80EFBF3119}" destId="{B3E3ABE0-FDD6-49B6-989C-0C119D2B6751}" srcOrd="2" destOrd="0" presId="urn:microsoft.com/office/officeart/2005/8/layout/hList7"/>
    <dgm:cxn modelId="{D72A4BBD-92E0-47EB-B0EC-D1A1F5D39B3B}" type="presParOf" srcId="{72815119-9304-4DA7-AAE6-1F80EFBF3119}" destId="{09B071F2-F984-4CC6-9FFF-A298128BA6C4}" srcOrd="3" destOrd="0" presId="urn:microsoft.com/office/officeart/2005/8/layout/hList7"/>
    <dgm:cxn modelId="{E2898267-197A-43DF-98E5-D285362A35A1}" type="presParOf" srcId="{650A08A9-D620-4C13-BDC3-BEF615387EB8}" destId="{F5F2BB08-63A6-44C1-85AC-7108EB8CB01F}" srcOrd="3" destOrd="0" presId="urn:microsoft.com/office/officeart/2005/8/layout/hList7"/>
    <dgm:cxn modelId="{1CAD3FF6-9D06-492A-B75D-1B397CC24ECA}" type="presParOf" srcId="{650A08A9-D620-4C13-BDC3-BEF615387EB8}" destId="{72C558C9-1B2D-472D-BE1A-D14A26443F79}" srcOrd="4" destOrd="0" presId="urn:microsoft.com/office/officeart/2005/8/layout/hList7"/>
    <dgm:cxn modelId="{4A64D992-42FF-4447-B2CA-1E8730B02144}" type="presParOf" srcId="{72C558C9-1B2D-472D-BE1A-D14A26443F79}" destId="{9BBC35D7-D8F3-4389-9BEC-04F43AB8516E}" srcOrd="0" destOrd="0" presId="urn:microsoft.com/office/officeart/2005/8/layout/hList7"/>
    <dgm:cxn modelId="{FB07ED3A-2E96-42F6-9A58-02F9DFDFC6DD}" type="presParOf" srcId="{72C558C9-1B2D-472D-BE1A-D14A26443F79}" destId="{7BBE3703-40D6-4286-A473-24BB7762BC99}" srcOrd="1" destOrd="0" presId="urn:microsoft.com/office/officeart/2005/8/layout/hList7"/>
    <dgm:cxn modelId="{A4FF7AAA-BFDF-4CFC-AE5F-E2B39465AC8A}" type="presParOf" srcId="{72C558C9-1B2D-472D-BE1A-D14A26443F79}" destId="{BF042F3E-BA20-4056-B1FF-E075F33C2D8A}" srcOrd="2" destOrd="0" presId="urn:microsoft.com/office/officeart/2005/8/layout/hList7"/>
    <dgm:cxn modelId="{47386A8C-F9D4-439A-BFA8-4EEA23448092}" type="presParOf" srcId="{72C558C9-1B2D-472D-BE1A-D14A26443F79}" destId="{A006C475-0DFC-4C14-A056-7801E9BB388B}"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0607BB11-E3C4-4D31-BB98-8AD9A51A6394}">
      <dgm:prSet/>
      <dgm:spPr>
        <a:solidFill>
          <a:schemeClr val="accent2">
            <a:lumMod val="20000"/>
            <a:lumOff val="80000"/>
          </a:schemeClr>
        </a:solidFill>
        <a:ln>
          <a:solidFill>
            <a:schemeClr val="accent2">
              <a:lumMod val="75000"/>
            </a:schemeClr>
          </a:solidFill>
        </a:ln>
      </dgm:spPr>
      <dgm:t>
        <a:bodyPr/>
        <a:lstStyle/>
        <a:p>
          <a:pPr rtl="0"/>
          <a:r>
            <a:rPr lang="es-CL" b="1" dirty="0" smtClean="0"/>
            <a:t>AGRICULTURA</a:t>
          </a:r>
        </a:p>
        <a:p>
          <a:pPr rtl="0"/>
          <a:r>
            <a:rPr lang="es-CL" b="0" i="0" dirty="0" smtClean="0"/>
            <a:t>Fuerte apoyo a través de sus presupuestos sectoriales. </a:t>
          </a:r>
          <a:endParaRPr lang="es-CL" dirty="0"/>
        </a:p>
      </dgm:t>
    </dgm:pt>
    <dgm:pt modelId="{B4D9D8B9-95F1-42ED-80D7-36C2FABE7ECB}" type="sibTrans" cxnId="{22AA4F3E-B597-40B7-A867-A150F3E613F4}">
      <dgm:prSet/>
      <dgm:spPr/>
      <dgm:t>
        <a:bodyPr/>
        <a:lstStyle/>
        <a:p>
          <a:endParaRPr lang="es-ES"/>
        </a:p>
      </dgm:t>
    </dgm:pt>
    <dgm:pt modelId="{DC27F9BF-0F9B-4F8F-AFBB-64C85336623E}" type="parTrans" cxnId="{22AA4F3E-B597-40B7-A867-A150F3E613F4}">
      <dgm:prSet/>
      <dgm:spPr/>
      <dgm:t>
        <a:bodyPr/>
        <a:lstStyle/>
        <a:p>
          <a:endParaRPr lang="es-ES"/>
        </a:p>
      </dgm:t>
    </dgm:pt>
    <dgm:pt modelId="{94F5469A-C05D-46E2-B09D-991434F3A58F}">
      <dgm:prSet/>
      <dgm:spPr>
        <a:solidFill>
          <a:schemeClr val="accent2">
            <a:lumMod val="20000"/>
            <a:lumOff val="80000"/>
          </a:schemeClr>
        </a:solidFill>
      </dgm:spPr>
      <dgm:t>
        <a:bodyPr/>
        <a:lstStyle/>
        <a:p>
          <a:pPr rtl="0"/>
          <a:r>
            <a:rPr lang="es-CL" b="0" i="0" dirty="0" smtClean="0"/>
            <a:t>Ej. apoyo de proyectos a Cooperativa El </a:t>
          </a:r>
          <a:r>
            <a:rPr lang="es-CL" b="0" i="0" dirty="0" err="1" smtClean="0"/>
            <a:t>Natre</a:t>
          </a:r>
          <a:r>
            <a:rPr lang="es-CL" b="0" i="0" dirty="0" smtClean="0"/>
            <a:t> y a Chile </a:t>
          </a:r>
          <a:r>
            <a:rPr lang="es-CL" b="0" i="0" dirty="0" err="1" smtClean="0"/>
            <a:t>Flowers</a:t>
          </a:r>
          <a:r>
            <a:rPr lang="es-CL" b="0" i="0" dirty="0" smtClean="0"/>
            <a:t> en </a:t>
          </a:r>
          <a:r>
            <a:rPr lang="es-CL" b="0" i="0" dirty="0" err="1" smtClean="0"/>
            <a:t>asociatividad</a:t>
          </a:r>
          <a:r>
            <a:rPr lang="es-CL" b="0" i="0" dirty="0" smtClean="0"/>
            <a:t> con comunidades locales.</a:t>
          </a:r>
          <a:endParaRPr lang="es-CL" dirty="0"/>
        </a:p>
      </dgm:t>
    </dgm:pt>
    <dgm:pt modelId="{05ECA589-5E29-4C4E-931A-0ACC964C2A86}" type="sibTrans" cxnId="{A36CB3B2-EB7D-432D-99AA-3EBFEC057FBE}">
      <dgm:prSet/>
      <dgm:spPr/>
      <dgm:t>
        <a:bodyPr/>
        <a:lstStyle/>
        <a:p>
          <a:endParaRPr lang="es-ES"/>
        </a:p>
      </dgm:t>
    </dgm:pt>
    <dgm:pt modelId="{83485747-131C-4B68-8C4E-62BBE95C8D64}" type="parTrans" cxnId="{A36CB3B2-EB7D-432D-99AA-3EBFEC057FBE}">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4821070A-33EC-4650-AC18-32B538F7210D}" type="pres">
      <dgm:prSet presAssocID="{0607BB11-E3C4-4D31-BB98-8AD9A51A6394}" presName="Name5" presStyleLbl="vennNode1" presStyleIdx="0" presStyleCnt="2">
        <dgm:presLayoutVars>
          <dgm:bulletEnabled val="1"/>
        </dgm:presLayoutVars>
      </dgm:prSet>
      <dgm:spPr/>
      <dgm:t>
        <a:bodyPr/>
        <a:lstStyle/>
        <a:p>
          <a:endParaRPr lang="es-ES"/>
        </a:p>
      </dgm:t>
    </dgm:pt>
    <dgm:pt modelId="{1E525F47-82B6-48C2-9D26-188FAD6E97C8}" type="pres">
      <dgm:prSet presAssocID="{B4D9D8B9-95F1-42ED-80D7-36C2FABE7ECB}" presName="space" presStyleCnt="0"/>
      <dgm:spPr/>
    </dgm:pt>
    <dgm:pt modelId="{8D1AF0E2-AA11-462B-B77C-957A576B76E0}" type="pres">
      <dgm:prSet presAssocID="{94F5469A-C05D-46E2-B09D-991434F3A58F}" presName="Name5" presStyleLbl="vennNode1" presStyleIdx="1" presStyleCnt="2" custLinFactNeighborX="-21048">
        <dgm:presLayoutVars>
          <dgm:bulletEnabled val="1"/>
        </dgm:presLayoutVars>
      </dgm:prSet>
      <dgm:spPr/>
      <dgm:t>
        <a:bodyPr/>
        <a:lstStyle/>
        <a:p>
          <a:endParaRPr lang="es-ES"/>
        </a:p>
      </dgm:t>
    </dgm:pt>
  </dgm:ptLst>
  <dgm:cxnLst>
    <dgm:cxn modelId="{ED7437E5-8D93-4CE5-BDA9-DA058D6CA7BF}" type="presOf" srcId="{94F5469A-C05D-46E2-B09D-991434F3A58F}" destId="{8D1AF0E2-AA11-462B-B77C-957A576B76E0}" srcOrd="0" destOrd="0" presId="urn:microsoft.com/office/officeart/2005/8/layout/venn3"/>
    <dgm:cxn modelId="{22AA4F3E-B597-40B7-A867-A150F3E613F4}" srcId="{BAD2A93D-C8EA-45C4-9359-25485178F8AD}" destId="{0607BB11-E3C4-4D31-BB98-8AD9A51A6394}" srcOrd="0" destOrd="0" parTransId="{DC27F9BF-0F9B-4F8F-AFBB-64C85336623E}" sibTransId="{B4D9D8B9-95F1-42ED-80D7-36C2FABE7ECB}"/>
    <dgm:cxn modelId="{36226796-66DB-4CCA-8C42-D709C2CB01D1}" type="presOf" srcId="{BAD2A93D-C8EA-45C4-9359-25485178F8AD}" destId="{8EAE2110-32DC-4CE3-8106-E85114F3A745}" srcOrd="0" destOrd="0" presId="urn:microsoft.com/office/officeart/2005/8/layout/venn3"/>
    <dgm:cxn modelId="{3ED64F7B-B345-420E-A04D-D98804F56F90}" type="presOf" srcId="{0607BB11-E3C4-4D31-BB98-8AD9A51A6394}" destId="{4821070A-33EC-4650-AC18-32B538F7210D}" srcOrd="0" destOrd="0" presId="urn:microsoft.com/office/officeart/2005/8/layout/venn3"/>
    <dgm:cxn modelId="{A36CB3B2-EB7D-432D-99AA-3EBFEC057FBE}" srcId="{BAD2A93D-C8EA-45C4-9359-25485178F8AD}" destId="{94F5469A-C05D-46E2-B09D-991434F3A58F}" srcOrd="1" destOrd="0" parTransId="{83485747-131C-4B68-8C4E-62BBE95C8D64}" sibTransId="{05ECA589-5E29-4C4E-931A-0ACC964C2A86}"/>
    <dgm:cxn modelId="{D63B3D71-8C17-4A50-87C4-C770275611E0}" type="presParOf" srcId="{8EAE2110-32DC-4CE3-8106-E85114F3A745}" destId="{4821070A-33EC-4650-AC18-32B538F7210D}" srcOrd="0" destOrd="0" presId="urn:microsoft.com/office/officeart/2005/8/layout/venn3"/>
    <dgm:cxn modelId="{8FD14001-901D-4C40-B49A-BC01F95990A9}" type="presParOf" srcId="{8EAE2110-32DC-4CE3-8106-E85114F3A745}" destId="{1E525F47-82B6-48C2-9D26-188FAD6E97C8}" srcOrd="1" destOrd="0" presId="urn:microsoft.com/office/officeart/2005/8/layout/venn3"/>
    <dgm:cxn modelId="{F6D5F05A-8C5B-471D-8C79-1D6945B2F9EE}" type="presParOf" srcId="{8EAE2110-32DC-4CE3-8106-E85114F3A745}" destId="{8D1AF0E2-AA11-462B-B77C-957A576B76E0}"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5F67874E-1ECE-4215-8138-E238E12C98AB}">
      <dgm:prSet/>
      <dgm:spPr>
        <a:solidFill>
          <a:schemeClr val="accent6">
            <a:lumMod val="20000"/>
            <a:lumOff val="80000"/>
          </a:schemeClr>
        </a:solidFill>
      </dgm:spPr>
      <dgm:t>
        <a:bodyPr/>
        <a:lstStyle/>
        <a:p>
          <a:pPr rtl="0"/>
          <a:r>
            <a:rPr lang="es-CL" b="0" i="0" dirty="0" smtClean="0"/>
            <a:t>Trabajo en conjunto con la </a:t>
          </a:r>
          <a:r>
            <a:rPr lang="es-CL" b="1" i="0" dirty="0" smtClean="0"/>
            <a:t>Confederación Económica Mapuche.</a:t>
          </a:r>
          <a:endParaRPr lang="es-CL" b="1" dirty="0"/>
        </a:p>
      </dgm:t>
    </dgm:pt>
    <dgm:pt modelId="{47400C7F-8CF1-46BA-B76A-F3C4E85BA7C0}" type="parTrans" cxnId="{66B8D891-0BB9-4126-8F59-CC91501DB14C}">
      <dgm:prSet/>
      <dgm:spPr/>
      <dgm:t>
        <a:bodyPr/>
        <a:lstStyle/>
        <a:p>
          <a:endParaRPr lang="es-ES"/>
        </a:p>
      </dgm:t>
    </dgm:pt>
    <dgm:pt modelId="{752F53CB-1738-4DE4-9F3B-844566C232A1}" type="sibTrans" cxnId="{66B8D891-0BB9-4126-8F59-CC91501DB14C}">
      <dgm:prSet/>
      <dgm:spPr/>
      <dgm:t>
        <a:bodyPr/>
        <a:lstStyle/>
        <a:p>
          <a:endParaRPr lang="es-ES"/>
        </a:p>
      </dgm:t>
    </dgm:pt>
    <dgm:pt modelId="{FCCEC710-75FE-4B96-94CF-EBD5BFC89399}">
      <dgm:prSet custT="1"/>
      <dgm:spPr>
        <a:solidFill>
          <a:schemeClr val="accent6">
            <a:lumMod val="20000"/>
            <a:lumOff val="80000"/>
          </a:schemeClr>
        </a:solidFill>
      </dgm:spPr>
      <dgm:t>
        <a:bodyPr/>
        <a:lstStyle/>
        <a:p>
          <a:pPr rtl="0"/>
          <a:r>
            <a:rPr lang="es-CL" sz="1800" b="0" i="0" dirty="0" smtClean="0"/>
            <a:t>Se presentan al Intendente </a:t>
          </a:r>
          <a:r>
            <a:rPr lang="es-CL" sz="2000" b="1" i="0" dirty="0" smtClean="0"/>
            <a:t>189</a:t>
          </a:r>
          <a:r>
            <a:rPr lang="es-CL" sz="1800" b="0" i="0" dirty="0" smtClean="0"/>
            <a:t> </a:t>
          </a:r>
          <a:r>
            <a:rPr lang="es-CL" sz="1600" b="0" i="0" dirty="0" smtClean="0"/>
            <a:t>inquietudes</a:t>
          </a:r>
          <a:r>
            <a:rPr lang="es-CL" sz="1800" b="0" i="0" dirty="0" smtClean="0"/>
            <a:t> en materia económica.</a:t>
          </a:r>
          <a:endParaRPr lang="es-CL" sz="1800" dirty="0"/>
        </a:p>
      </dgm:t>
    </dgm:pt>
    <dgm:pt modelId="{A9C6E4B7-F943-4C37-BFB2-1D9BCF39738B}" type="parTrans" cxnId="{71567FFE-9BA5-44A3-AEE2-70D3258FD7FF}">
      <dgm:prSet/>
      <dgm:spPr/>
      <dgm:t>
        <a:bodyPr/>
        <a:lstStyle/>
        <a:p>
          <a:endParaRPr lang="es-ES"/>
        </a:p>
      </dgm:t>
    </dgm:pt>
    <dgm:pt modelId="{4847A562-04D9-4BD9-9376-7C4BBB99E6F7}" type="sibTrans" cxnId="{71567FFE-9BA5-44A3-AEE2-70D3258FD7FF}">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50BF1474-79FD-487A-85FF-3F8D69AA187A}" type="pres">
      <dgm:prSet presAssocID="{5F67874E-1ECE-4215-8138-E238E12C98AB}" presName="Name5" presStyleLbl="vennNode1" presStyleIdx="0" presStyleCnt="2">
        <dgm:presLayoutVars>
          <dgm:bulletEnabled val="1"/>
        </dgm:presLayoutVars>
      </dgm:prSet>
      <dgm:spPr/>
      <dgm:t>
        <a:bodyPr/>
        <a:lstStyle/>
        <a:p>
          <a:endParaRPr lang="es-ES"/>
        </a:p>
      </dgm:t>
    </dgm:pt>
    <dgm:pt modelId="{1AEB12C0-3AE0-4063-985E-BB5F1E6B1DCD}" type="pres">
      <dgm:prSet presAssocID="{752F53CB-1738-4DE4-9F3B-844566C232A1}" presName="space" presStyleCnt="0"/>
      <dgm:spPr/>
    </dgm:pt>
    <dgm:pt modelId="{9271307E-A4AC-443F-A442-B7EBA3474E03}" type="pres">
      <dgm:prSet presAssocID="{FCCEC710-75FE-4B96-94CF-EBD5BFC89399}" presName="Name5" presStyleLbl="vennNode1" presStyleIdx="1" presStyleCnt="2" custLinFactNeighborX="38868">
        <dgm:presLayoutVars>
          <dgm:bulletEnabled val="1"/>
        </dgm:presLayoutVars>
      </dgm:prSet>
      <dgm:spPr/>
      <dgm:t>
        <a:bodyPr/>
        <a:lstStyle/>
        <a:p>
          <a:endParaRPr lang="es-ES"/>
        </a:p>
      </dgm:t>
    </dgm:pt>
  </dgm:ptLst>
  <dgm:cxnLst>
    <dgm:cxn modelId="{66B8D891-0BB9-4126-8F59-CC91501DB14C}" srcId="{BAD2A93D-C8EA-45C4-9359-25485178F8AD}" destId="{5F67874E-1ECE-4215-8138-E238E12C98AB}" srcOrd="0" destOrd="0" parTransId="{47400C7F-8CF1-46BA-B76A-F3C4E85BA7C0}" sibTransId="{752F53CB-1738-4DE4-9F3B-844566C232A1}"/>
    <dgm:cxn modelId="{4FC68884-224F-42B8-A3B0-F755FBB76417}" type="presOf" srcId="{FCCEC710-75FE-4B96-94CF-EBD5BFC89399}" destId="{9271307E-A4AC-443F-A442-B7EBA3474E03}" srcOrd="0" destOrd="0" presId="urn:microsoft.com/office/officeart/2005/8/layout/venn3"/>
    <dgm:cxn modelId="{71567FFE-9BA5-44A3-AEE2-70D3258FD7FF}" srcId="{BAD2A93D-C8EA-45C4-9359-25485178F8AD}" destId="{FCCEC710-75FE-4B96-94CF-EBD5BFC89399}" srcOrd="1" destOrd="0" parTransId="{A9C6E4B7-F943-4C37-BFB2-1D9BCF39738B}" sibTransId="{4847A562-04D9-4BD9-9376-7C4BBB99E6F7}"/>
    <dgm:cxn modelId="{058C1D79-710D-44FB-9AC3-2BB6FE12AC67}" type="presOf" srcId="{5F67874E-1ECE-4215-8138-E238E12C98AB}" destId="{50BF1474-79FD-487A-85FF-3F8D69AA187A}" srcOrd="0" destOrd="0" presId="urn:microsoft.com/office/officeart/2005/8/layout/venn3"/>
    <dgm:cxn modelId="{36226796-66DB-4CCA-8C42-D709C2CB01D1}" type="presOf" srcId="{BAD2A93D-C8EA-45C4-9359-25485178F8AD}" destId="{8EAE2110-32DC-4CE3-8106-E85114F3A745}" srcOrd="0" destOrd="0" presId="urn:microsoft.com/office/officeart/2005/8/layout/venn3"/>
    <dgm:cxn modelId="{F5D1DD33-CBBE-4535-927F-FA5D96EC718A}" type="presParOf" srcId="{8EAE2110-32DC-4CE3-8106-E85114F3A745}" destId="{50BF1474-79FD-487A-85FF-3F8D69AA187A}" srcOrd="0" destOrd="0" presId="urn:microsoft.com/office/officeart/2005/8/layout/venn3"/>
    <dgm:cxn modelId="{56B1319E-13F1-4790-AE18-3EFC932027A6}" type="presParOf" srcId="{8EAE2110-32DC-4CE3-8106-E85114F3A745}" destId="{1AEB12C0-3AE0-4063-985E-BB5F1E6B1DCD}" srcOrd="1" destOrd="0" presId="urn:microsoft.com/office/officeart/2005/8/layout/venn3"/>
    <dgm:cxn modelId="{3678BCFB-B0FD-4EF3-8566-978D88093E43}" type="presParOf" srcId="{8EAE2110-32DC-4CE3-8106-E85114F3A745}" destId="{9271307E-A4AC-443F-A442-B7EBA3474E03}" srcOrd="2"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5F67874E-1ECE-4215-8138-E238E12C98AB}">
      <dgm:prSet custT="1"/>
      <dgm:spPr/>
      <dgm:t>
        <a:bodyPr/>
        <a:lstStyle/>
        <a:p>
          <a:pPr rtl="0"/>
          <a:r>
            <a:rPr lang="es-CL" sz="1800" b="1" dirty="0" smtClean="0"/>
            <a:t>RIEGO</a:t>
          </a:r>
        </a:p>
        <a:p>
          <a:pPr rtl="0"/>
          <a:r>
            <a:rPr lang="es-CL" sz="1700" b="0" i="0" dirty="0" smtClean="0"/>
            <a:t>El Comité de Ministros, nombra en CNR un coordinador regional y un coordinador nacional de riego.</a:t>
          </a:r>
          <a:endParaRPr lang="es-CL" sz="1700" b="1" dirty="0"/>
        </a:p>
      </dgm:t>
    </dgm:pt>
    <dgm:pt modelId="{47400C7F-8CF1-46BA-B76A-F3C4E85BA7C0}" type="parTrans" cxnId="{66B8D891-0BB9-4126-8F59-CC91501DB14C}">
      <dgm:prSet/>
      <dgm:spPr/>
      <dgm:t>
        <a:bodyPr/>
        <a:lstStyle/>
        <a:p>
          <a:endParaRPr lang="es-ES"/>
        </a:p>
      </dgm:t>
    </dgm:pt>
    <dgm:pt modelId="{752F53CB-1738-4DE4-9F3B-844566C232A1}" type="sibTrans" cxnId="{66B8D891-0BB9-4126-8F59-CC91501DB14C}">
      <dgm:prSet/>
      <dgm:spPr/>
      <dgm:t>
        <a:bodyPr/>
        <a:lstStyle/>
        <a:p>
          <a:endParaRPr lang="es-ES"/>
        </a:p>
      </dgm:t>
    </dgm:pt>
    <dgm:pt modelId="{FCCEC710-75FE-4B96-94CF-EBD5BFC89399}">
      <dgm:prSet custT="1"/>
      <dgm:spPr/>
      <dgm:t>
        <a:bodyPr/>
        <a:lstStyle/>
        <a:p>
          <a:pPr rtl="0"/>
          <a:r>
            <a:rPr lang="es-CL" sz="1600" b="0" i="0" dirty="0" smtClean="0"/>
            <a:t>Se compromete</a:t>
          </a:r>
        </a:p>
        <a:p>
          <a:pPr rtl="0"/>
          <a:r>
            <a:rPr lang="es-CL" sz="1600" b="1" i="0" dirty="0" smtClean="0"/>
            <a:t>INDAP</a:t>
          </a:r>
          <a:r>
            <a:rPr lang="es-CL" sz="1600" b="0" i="0" dirty="0" smtClean="0"/>
            <a:t>  comprometidas: 3.400 ha.</a:t>
          </a:r>
        </a:p>
        <a:p>
          <a:pPr rtl="0"/>
          <a:r>
            <a:rPr lang="es-CL" sz="1600" b="1" i="0" dirty="0" smtClean="0"/>
            <a:t>Avances: 391 ha</a:t>
          </a:r>
          <a:r>
            <a:rPr lang="es-CL" sz="1600" b="0" i="0" dirty="0" smtClean="0"/>
            <a:t>.</a:t>
          </a:r>
        </a:p>
        <a:p>
          <a:pPr rtl="0"/>
          <a:r>
            <a:rPr lang="es-CL" sz="1600" b="0" i="0" dirty="0" smtClean="0"/>
            <a:t> </a:t>
          </a:r>
          <a:r>
            <a:rPr lang="es-CL" sz="1600" b="1" i="0" dirty="0" smtClean="0"/>
            <a:t>CONADI</a:t>
          </a:r>
          <a:r>
            <a:rPr lang="es-CL" sz="1600" b="0" i="0" dirty="0" smtClean="0"/>
            <a:t> comprometidas:     4.968 ha.</a:t>
          </a:r>
        </a:p>
        <a:p>
          <a:pPr rtl="0"/>
          <a:r>
            <a:rPr lang="es-CL" sz="1600" b="1" i="0" dirty="0" smtClean="0"/>
            <a:t>Avance 747 ha. </a:t>
          </a:r>
          <a:endParaRPr lang="es-CL" sz="1600" b="1" dirty="0"/>
        </a:p>
      </dgm:t>
    </dgm:pt>
    <dgm:pt modelId="{A9C6E4B7-F943-4C37-BFB2-1D9BCF39738B}" type="parTrans" cxnId="{71567FFE-9BA5-44A3-AEE2-70D3258FD7FF}">
      <dgm:prSet/>
      <dgm:spPr/>
      <dgm:t>
        <a:bodyPr/>
        <a:lstStyle/>
        <a:p>
          <a:endParaRPr lang="es-ES"/>
        </a:p>
      </dgm:t>
    </dgm:pt>
    <dgm:pt modelId="{4847A562-04D9-4BD9-9376-7C4BBB99E6F7}" type="sibTrans" cxnId="{71567FFE-9BA5-44A3-AEE2-70D3258FD7FF}">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50BF1474-79FD-487A-85FF-3F8D69AA187A}" type="pres">
      <dgm:prSet presAssocID="{5F67874E-1ECE-4215-8138-E238E12C98AB}" presName="Name5" presStyleLbl="vennNode1" presStyleIdx="0" presStyleCnt="2">
        <dgm:presLayoutVars>
          <dgm:bulletEnabled val="1"/>
        </dgm:presLayoutVars>
      </dgm:prSet>
      <dgm:spPr/>
      <dgm:t>
        <a:bodyPr/>
        <a:lstStyle/>
        <a:p>
          <a:endParaRPr lang="es-ES"/>
        </a:p>
      </dgm:t>
    </dgm:pt>
    <dgm:pt modelId="{1AEB12C0-3AE0-4063-985E-BB5F1E6B1DCD}" type="pres">
      <dgm:prSet presAssocID="{752F53CB-1738-4DE4-9F3B-844566C232A1}" presName="space" presStyleCnt="0"/>
      <dgm:spPr/>
    </dgm:pt>
    <dgm:pt modelId="{9271307E-A4AC-443F-A442-B7EBA3474E03}" type="pres">
      <dgm:prSet presAssocID="{FCCEC710-75FE-4B96-94CF-EBD5BFC89399}" presName="Name5" presStyleLbl="vennNode1" presStyleIdx="1" presStyleCnt="2" custScaleX="95255" custLinFactNeighborX="-29408">
        <dgm:presLayoutVars>
          <dgm:bulletEnabled val="1"/>
        </dgm:presLayoutVars>
      </dgm:prSet>
      <dgm:spPr/>
      <dgm:t>
        <a:bodyPr/>
        <a:lstStyle/>
        <a:p>
          <a:endParaRPr lang="es-ES"/>
        </a:p>
      </dgm:t>
    </dgm:pt>
  </dgm:ptLst>
  <dgm:cxnLst>
    <dgm:cxn modelId="{66B8D891-0BB9-4126-8F59-CC91501DB14C}" srcId="{BAD2A93D-C8EA-45C4-9359-25485178F8AD}" destId="{5F67874E-1ECE-4215-8138-E238E12C98AB}" srcOrd="0" destOrd="0" parTransId="{47400C7F-8CF1-46BA-B76A-F3C4E85BA7C0}" sibTransId="{752F53CB-1738-4DE4-9F3B-844566C232A1}"/>
    <dgm:cxn modelId="{4FC68884-224F-42B8-A3B0-F755FBB76417}" type="presOf" srcId="{FCCEC710-75FE-4B96-94CF-EBD5BFC89399}" destId="{9271307E-A4AC-443F-A442-B7EBA3474E03}" srcOrd="0" destOrd="0" presId="urn:microsoft.com/office/officeart/2005/8/layout/venn3"/>
    <dgm:cxn modelId="{71567FFE-9BA5-44A3-AEE2-70D3258FD7FF}" srcId="{BAD2A93D-C8EA-45C4-9359-25485178F8AD}" destId="{FCCEC710-75FE-4B96-94CF-EBD5BFC89399}" srcOrd="1" destOrd="0" parTransId="{A9C6E4B7-F943-4C37-BFB2-1D9BCF39738B}" sibTransId="{4847A562-04D9-4BD9-9376-7C4BBB99E6F7}"/>
    <dgm:cxn modelId="{058C1D79-710D-44FB-9AC3-2BB6FE12AC67}" type="presOf" srcId="{5F67874E-1ECE-4215-8138-E238E12C98AB}" destId="{50BF1474-79FD-487A-85FF-3F8D69AA187A}" srcOrd="0" destOrd="0" presId="urn:microsoft.com/office/officeart/2005/8/layout/venn3"/>
    <dgm:cxn modelId="{36226796-66DB-4CCA-8C42-D709C2CB01D1}" type="presOf" srcId="{BAD2A93D-C8EA-45C4-9359-25485178F8AD}" destId="{8EAE2110-32DC-4CE3-8106-E85114F3A745}" srcOrd="0" destOrd="0" presId="urn:microsoft.com/office/officeart/2005/8/layout/venn3"/>
    <dgm:cxn modelId="{F5D1DD33-CBBE-4535-927F-FA5D96EC718A}" type="presParOf" srcId="{8EAE2110-32DC-4CE3-8106-E85114F3A745}" destId="{50BF1474-79FD-487A-85FF-3F8D69AA187A}" srcOrd="0" destOrd="0" presId="urn:microsoft.com/office/officeart/2005/8/layout/venn3"/>
    <dgm:cxn modelId="{56B1319E-13F1-4790-AE18-3EFC932027A6}" type="presParOf" srcId="{8EAE2110-32DC-4CE3-8106-E85114F3A745}" destId="{1AEB12C0-3AE0-4063-985E-BB5F1E6B1DCD}" srcOrd="1" destOrd="0" presId="urn:microsoft.com/office/officeart/2005/8/layout/venn3"/>
    <dgm:cxn modelId="{3678BCFB-B0FD-4EF3-8566-978D88093E43}" type="presParOf" srcId="{8EAE2110-32DC-4CE3-8106-E85114F3A745}" destId="{9271307E-A4AC-443F-A442-B7EBA3474E03}" srcOrd="2"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5F67874E-1ECE-4215-8138-E238E12C98AB}">
      <dgm:prSet/>
      <dgm:spPr>
        <a:solidFill>
          <a:schemeClr val="accent6">
            <a:lumMod val="20000"/>
            <a:lumOff val="80000"/>
          </a:schemeClr>
        </a:solidFill>
      </dgm:spPr>
      <dgm:t>
        <a:bodyPr/>
        <a:lstStyle/>
        <a:p>
          <a:pPr rtl="0"/>
          <a:r>
            <a:rPr lang="es-CL" b="0" i="0" dirty="0" smtClean="0"/>
            <a:t>Trabajo en conjunto con la </a:t>
          </a:r>
          <a:r>
            <a:rPr lang="es-CL" b="1" i="0" dirty="0" smtClean="0"/>
            <a:t>Confederación Económica Mapuche.</a:t>
          </a:r>
          <a:endParaRPr lang="es-CL" b="1" dirty="0"/>
        </a:p>
      </dgm:t>
    </dgm:pt>
    <dgm:pt modelId="{47400C7F-8CF1-46BA-B76A-F3C4E85BA7C0}" type="parTrans" cxnId="{66B8D891-0BB9-4126-8F59-CC91501DB14C}">
      <dgm:prSet/>
      <dgm:spPr/>
      <dgm:t>
        <a:bodyPr/>
        <a:lstStyle/>
        <a:p>
          <a:endParaRPr lang="es-ES"/>
        </a:p>
      </dgm:t>
    </dgm:pt>
    <dgm:pt modelId="{752F53CB-1738-4DE4-9F3B-844566C232A1}" type="sibTrans" cxnId="{66B8D891-0BB9-4126-8F59-CC91501DB14C}">
      <dgm:prSet/>
      <dgm:spPr/>
      <dgm:t>
        <a:bodyPr/>
        <a:lstStyle/>
        <a:p>
          <a:endParaRPr lang="es-ES"/>
        </a:p>
      </dgm:t>
    </dgm:pt>
    <dgm:pt modelId="{FCCEC710-75FE-4B96-94CF-EBD5BFC89399}">
      <dgm:prSet custT="1"/>
      <dgm:spPr>
        <a:solidFill>
          <a:schemeClr val="accent6">
            <a:lumMod val="20000"/>
            <a:lumOff val="80000"/>
          </a:schemeClr>
        </a:solidFill>
      </dgm:spPr>
      <dgm:t>
        <a:bodyPr/>
        <a:lstStyle/>
        <a:p>
          <a:pPr rtl="0"/>
          <a:r>
            <a:rPr lang="es-CL" sz="1800" b="0" i="0" dirty="0" smtClean="0"/>
            <a:t>Se presentan al Intendente </a:t>
          </a:r>
          <a:r>
            <a:rPr lang="es-CL" sz="2000" b="1" i="0" dirty="0" smtClean="0"/>
            <a:t>189</a:t>
          </a:r>
          <a:r>
            <a:rPr lang="es-CL" sz="1800" b="0" i="0" dirty="0" smtClean="0"/>
            <a:t> </a:t>
          </a:r>
          <a:r>
            <a:rPr lang="es-CL" sz="1600" b="0" i="0" dirty="0" smtClean="0"/>
            <a:t>inquietudes</a:t>
          </a:r>
          <a:r>
            <a:rPr lang="es-CL" sz="1800" b="0" i="0" dirty="0" smtClean="0"/>
            <a:t> en materia económica.</a:t>
          </a:r>
          <a:endParaRPr lang="es-CL" sz="1800" dirty="0"/>
        </a:p>
      </dgm:t>
    </dgm:pt>
    <dgm:pt modelId="{A9C6E4B7-F943-4C37-BFB2-1D9BCF39738B}" type="parTrans" cxnId="{71567FFE-9BA5-44A3-AEE2-70D3258FD7FF}">
      <dgm:prSet/>
      <dgm:spPr/>
      <dgm:t>
        <a:bodyPr/>
        <a:lstStyle/>
        <a:p>
          <a:endParaRPr lang="es-ES"/>
        </a:p>
      </dgm:t>
    </dgm:pt>
    <dgm:pt modelId="{4847A562-04D9-4BD9-9376-7C4BBB99E6F7}" type="sibTrans" cxnId="{71567FFE-9BA5-44A3-AEE2-70D3258FD7FF}">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50BF1474-79FD-487A-85FF-3F8D69AA187A}" type="pres">
      <dgm:prSet presAssocID="{5F67874E-1ECE-4215-8138-E238E12C98AB}" presName="Name5" presStyleLbl="vennNode1" presStyleIdx="0" presStyleCnt="2">
        <dgm:presLayoutVars>
          <dgm:bulletEnabled val="1"/>
        </dgm:presLayoutVars>
      </dgm:prSet>
      <dgm:spPr/>
      <dgm:t>
        <a:bodyPr/>
        <a:lstStyle/>
        <a:p>
          <a:endParaRPr lang="es-ES"/>
        </a:p>
      </dgm:t>
    </dgm:pt>
    <dgm:pt modelId="{1AEB12C0-3AE0-4063-985E-BB5F1E6B1DCD}" type="pres">
      <dgm:prSet presAssocID="{752F53CB-1738-4DE4-9F3B-844566C232A1}" presName="space" presStyleCnt="0"/>
      <dgm:spPr/>
    </dgm:pt>
    <dgm:pt modelId="{9271307E-A4AC-443F-A442-B7EBA3474E03}" type="pres">
      <dgm:prSet presAssocID="{FCCEC710-75FE-4B96-94CF-EBD5BFC89399}" presName="Name5" presStyleLbl="vennNode1" presStyleIdx="1" presStyleCnt="2" custLinFactNeighborX="38868">
        <dgm:presLayoutVars>
          <dgm:bulletEnabled val="1"/>
        </dgm:presLayoutVars>
      </dgm:prSet>
      <dgm:spPr/>
      <dgm:t>
        <a:bodyPr/>
        <a:lstStyle/>
        <a:p>
          <a:endParaRPr lang="es-ES"/>
        </a:p>
      </dgm:t>
    </dgm:pt>
  </dgm:ptLst>
  <dgm:cxnLst>
    <dgm:cxn modelId="{66B8D891-0BB9-4126-8F59-CC91501DB14C}" srcId="{BAD2A93D-C8EA-45C4-9359-25485178F8AD}" destId="{5F67874E-1ECE-4215-8138-E238E12C98AB}" srcOrd="0" destOrd="0" parTransId="{47400C7F-8CF1-46BA-B76A-F3C4E85BA7C0}" sibTransId="{752F53CB-1738-4DE4-9F3B-844566C232A1}"/>
    <dgm:cxn modelId="{4FC68884-224F-42B8-A3B0-F755FBB76417}" type="presOf" srcId="{FCCEC710-75FE-4B96-94CF-EBD5BFC89399}" destId="{9271307E-A4AC-443F-A442-B7EBA3474E03}" srcOrd="0" destOrd="0" presId="urn:microsoft.com/office/officeart/2005/8/layout/venn3"/>
    <dgm:cxn modelId="{71567FFE-9BA5-44A3-AEE2-70D3258FD7FF}" srcId="{BAD2A93D-C8EA-45C4-9359-25485178F8AD}" destId="{FCCEC710-75FE-4B96-94CF-EBD5BFC89399}" srcOrd="1" destOrd="0" parTransId="{A9C6E4B7-F943-4C37-BFB2-1D9BCF39738B}" sibTransId="{4847A562-04D9-4BD9-9376-7C4BBB99E6F7}"/>
    <dgm:cxn modelId="{058C1D79-710D-44FB-9AC3-2BB6FE12AC67}" type="presOf" srcId="{5F67874E-1ECE-4215-8138-E238E12C98AB}" destId="{50BF1474-79FD-487A-85FF-3F8D69AA187A}" srcOrd="0" destOrd="0" presId="urn:microsoft.com/office/officeart/2005/8/layout/venn3"/>
    <dgm:cxn modelId="{36226796-66DB-4CCA-8C42-D709C2CB01D1}" type="presOf" srcId="{BAD2A93D-C8EA-45C4-9359-25485178F8AD}" destId="{8EAE2110-32DC-4CE3-8106-E85114F3A745}" srcOrd="0" destOrd="0" presId="urn:microsoft.com/office/officeart/2005/8/layout/venn3"/>
    <dgm:cxn modelId="{F5D1DD33-CBBE-4535-927F-FA5D96EC718A}" type="presParOf" srcId="{8EAE2110-32DC-4CE3-8106-E85114F3A745}" destId="{50BF1474-79FD-487A-85FF-3F8D69AA187A}" srcOrd="0" destOrd="0" presId="urn:microsoft.com/office/officeart/2005/8/layout/venn3"/>
    <dgm:cxn modelId="{56B1319E-13F1-4790-AE18-3EFC932027A6}" type="presParOf" srcId="{8EAE2110-32DC-4CE3-8106-E85114F3A745}" destId="{1AEB12C0-3AE0-4063-985E-BB5F1E6B1DCD}" srcOrd="1" destOrd="0" presId="urn:microsoft.com/office/officeart/2005/8/layout/venn3"/>
    <dgm:cxn modelId="{3678BCFB-B0FD-4EF3-8566-978D88093E43}" type="presParOf" srcId="{8EAE2110-32DC-4CE3-8106-E85114F3A745}" destId="{9271307E-A4AC-443F-A442-B7EBA3474E03}" srcOrd="2"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Lst>
  <dgm:cxnLst>
    <dgm:cxn modelId="{36226796-66DB-4CCA-8C42-D709C2CB01D1}" type="presOf" srcId="{BAD2A93D-C8EA-45C4-9359-25485178F8AD}" destId="{8EAE2110-32DC-4CE3-8106-E85114F3A745}" srcOrd="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0607BB11-E3C4-4D31-BB98-8AD9A51A6394}">
      <dgm:prSet custT="1"/>
      <dgm:spPr>
        <a:solidFill>
          <a:schemeClr val="accent4">
            <a:lumMod val="20000"/>
            <a:lumOff val="80000"/>
          </a:schemeClr>
        </a:solidFill>
      </dgm:spPr>
      <dgm:t>
        <a:bodyPr/>
        <a:lstStyle/>
        <a:p>
          <a:pPr rtl="0"/>
          <a:r>
            <a:rPr lang="es-CL" sz="2000" b="1" i="0" dirty="0" smtClean="0"/>
            <a:t>TURISMO</a:t>
          </a:r>
          <a:endParaRPr lang="es-CL" sz="1500" b="1" i="0" dirty="0" smtClean="0"/>
        </a:p>
        <a:p>
          <a:pPr rtl="0"/>
          <a:r>
            <a:rPr lang="es-CL" sz="1500" b="0" i="0" dirty="0" smtClean="0"/>
            <a:t>Se retoma la extinta </a:t>
          </a:r>
          <a:r>
            <a:rPr lang="es-CL" sz="1500" b="1" i="0" dirty="0" smtClean="0"/>
            <a:t>Mesa de Turismo Indígena, </a:t>
          </a:r>
          <a:r>
            <a:rPr lang="es-CL" sz="1500" b="0" i="0" dirty="0" smtClean="0"/>
            <a:t>a partir en Jun-2019 en conjunto con CONADI</a:t>
          </a:r>
          <a:endParaRPr lang="es-CL" sz="1500" dirty="0"/>
        </a:p>
      </dgm:t>
    </dgm:pt>
    <dgm:pt modelId="{B4D9D8B9-95F1-42ED-80D7-36C2FABE7ECB}" type="sibTrans" cxnId="{22AA4F3E-B597-40B7-A867-A150F3E613F4}">
      <dgm:prSet/>
      <dgm:spPr/>
      <dgm:t>
        <a:bodyPr/>
        <a:lstStyle/>
        <a:p>
          <a:endParaRPr lang="es-ES"/>
        </a:p>
      </dgm:t>
    </dgm:pt>
    <dgm:pt modelId="{DC27F9BF-0F9B-4F8F-AFBB-64C85336623E}" type="parTrans" cxnId="{22AA4F3E-B597-40B7-A867-A150F3E613F4}">
      <dgm:prSet/>
      <dgm:spPr/>
      <dgm:t>
        <a:bodyPr/>
        <a:lstStyle/>
        <a:p>
          <a:endParaRPr lang="es-ES"/>
        </a:p>
      </dgm:t>
    </dgm:pt>
    <dgm:pt modelId="{94F5469A-C05D-46E2-B09D-991434F3A58F}">
      <dgm:prSet/>
      <dgm:spPr>
        <a:solidFill>
          <a:schemeClr val="accent4">
            <a:lumMod val="20000"/>
            <a:lumOff val="80000"/>
          </a:schemeClr>
        </a:solidFill>
      </dgm:spPr>
      <dgm:t>
        <a:bodyPr/>
        <a:lstStyle/>
        <a:p>
          <a:pPr rtl="0"/>
          <a:r>
            <a:rPr lang="es-CL" b="1" i="0" dirty="0" smtClean="0"/>
            <a:t>DISCOVER ARAUCANÍA</a:t>
          </a:r>
        </a:p>
        <a:p>
          <a:pPr rtl="0"/>
          <a:r>
            <a:rPr lang="es-CL" b="0" i="0" dirty="0" smtClean="0"/>
            <a:t>Vendrán operadores turísticos internacionales en Oct-2019, donde participarán diversos tours de operadores indígenas.</a:t>
          </a:r>
          <a:endParaRPr lang="es-CL" dirty="0"/>
        </a:p>
      </dgm:t>
    </dgm:pt>
    <dgm:pt modelId="{05ECA589-5E29-4C4E-931A-0ACC964C2A86}" type="sibTrans" cxnId="{A36CB3B2-EB7D-432D-99AA-3EBFEC057FBE}">
      <dgm:prSet/>
      <dgm:spPr/>
      <dgm:t>
        <a:bodyPr/>
        <a:lstStyle/>
        <a:p>
          <a:endParaRPr lang="es-ES"/>
        </a:p>
      </dgm:t>
    </dgm:pt>
    <dgm:pt modelId="{83485747-131C-4B68-8C4E-62BBE95C8D64}" type="parTrans" cxnId="{A36CB3B2-EB7D-432D-99AA-3EBFEC057FBE}">
      <dgm:prSet/>
      <dgm:spPr/>
      <dgm:t>
        <a:bodyPr/>
        <a:lstStyle/>
        <a:p>
          <a:endParaRPr lang="es-ES"/>
        </a:p>
      </dgm:t>
    </dgm:pt>
    <dgm:pt modelId="{824AF4F9-A34E-48EF-A303-82107ED99540}">
      <dgm:prSet/>
      <dgm:spPr>
        <a:solidFill>
          <a:schemeClr val="accent4">
            <a:lumMod val="20000"/>
            <a:lumOff val="80000"/>
          </a:schemeClr>
        </a:solidFill>
      </dgm:spPr>
      <dgm:t>
        <a:bodyPr/>
        <a:lstStyle/>
        <a:p>
          <a:pPr rtl="0"/>
          <a:r>
            <a:rPr lang="es-CL" b="0" i="0" dirty="0" smtClean="0"/>
            <a:t>GORE gestiona </a:t>
          </a:r>
          <a:r>
            <a:rPr lang="es-CL" b="1" i="0" dirty="0" smtClean="0"/>
            <a:t>WITS ARAUCANÍA </a:t>
          </a:r>
          <a:r>
            <a:rPr lang="es-CL" b="0" i="0" dirty="0" smtClean="0"/>
            <a:t>(</a:t>
          </a:r>
          <a:r>
            <a:rPr lang="es-CL" b="0" i="0" dirty="0" err="1" smtClean="0"/>
            <a:t>World</a:t>
          </a:r>
          <a:r>
            <a:rPr lang="es-CL" b="0" i="0" dirty="0" smtClean="0"/>
            <a:t> </a:t>
          </a:r>
          <a:r>
            <a:rPr lang="es-CL" b="0" i="0" dirty="0" err="1" smtClean="0"/>
            <a:t>Indigeous</a:t>
          </a:r>
          <a:r>
            <a:rPr lang="es-CL" b="0" i="0" dirty="0" smtClean="0"/>
            <a:t> </a:t>
          </a:r>
          <a:r>
            <a:rPr lang="es-CL" b="0" i="0" dirty="0" err="1" smtClean="0"/>
            <a:t>Tourism</a:t>
          </a:r>
          <a:r>
            <a:rPr lang="es-CL" b="0" i="0" dirty="0" smtClean="0"/>
            <a:t>  Summit), evento que se realizará el 2021 en nuestra región.</a:t>
          </a:r>
          <a:endParaRPr lang="es-CL" dirty="0"/>
        </a:p>
      </dgm:t>
    </dgm:pt>
    <dgm:pt modelId="{F1A67BF0-72EB-43F8-9B5D-567D96F613C7}" type="parTrans" cxnId="{69C763B2-E11E-4319-A255-9785F3CEA607}">
      <dgm:prSet/>
      <dgm:spPr/>
      <dgm:t>
        <a:bodyPr/>
        <a:lstStyle/>
        <a:p>
          <a:endParaRPr lang="es-ES"/>
        </a:p>
      </dgm:t>
    </dgm:pt>
    <dgm:pt modelId="{80D2C9A0-7F03-4354-A095-7DC634C8C50F}" type="sibTrans" cxnId="{69C763B2-E11E-4319-A255-9785F3CEA607}">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4821070A-33EC-4650-AC18-32B538F7210D}" type="pres">
      <dgm:prSet presAssocID="{0607BB11-E3C4-4D31-BB98-8AD9A51A6394}" presName="Name5" presStyleLbl="vennNode1" presStyleIdx="0" presStyleCnt="3">
        <dgm:presLayoutVars>
          <dgm:bulletEnabled val="1"/>
        </dgm:presLayoutVars>
      </dgm:prSet>
      <dgm:spPr/>
      <dgm:t>
        <a:bodyPr/>
        <a:lstStyle/>
        <a:p>
          <a:endParaRPr lang="es-ES"/>
        </a:p>
      </dgm:t>
    </dgm:pt>
    <dgm:pt modelId="{1E525F47-82B6-48C2-9D26-188FAD6E97C8}" type="pres">
      <dgm:prSet presAssocID="{B4D9D8B9-95F1-42ED-80D7-36C2FABE7ECB}" presName="space" presStyleCnt="0"/>
      <dgm:spPr/>
    </dgm:pt>
    <dgm:pt modelId="{8D1AF0E2-AA11-462B-B77C-957A576B76E0}" type="pres">
      <dgm:prSet presAssocID="{94F5469A-C05D-46E2-B09D-991434F3A58F}" presName="Name5" presStyleLbl="vennNode1" presStyleIdx="1" presStyleCnt="3" custLinFactNeighborX="10466">
        <dgm:presLayoutVars>
          <dgm:bulletEnabled val="1"/>
        </dgm:presLayoutVars>
      </dgm:prSet>
      <dgm:spPr/>
      <dgm:t>
        <a:bodyPr/>
        <a:lstStyle/>
        <a:p>
          <a:endParaRPr lang="es-ES"/>
        </a:p>
      </dgm:t>
    </dgm:pt>
    <dgm:pt modelId="{412FABFD-F501-4E17-8145-EF98EC4C4162}" type="pres">
      <dgm:prSet presAssocID="{05ECA589-5E29-4C4E-931A-0ACC964C2A86}" presName="space" presStyleCnt="0"/>
      <dgm:spPr/>
    </dgm:pt>
    <dgm:pt modelId="{022EDC10-FD19-4484-ACC7-F07B7CCA02EB}" type="pres">
      <dgm:prSet presAssocID="{824AF4F9-A34E-48EF-A303-82107ED99540}" presName="Name5" presStyleLbl="vennNode1" presStyleIdx="2" presStyleCnt="3">
        <dgm:presLayoutVars>
          <dgm:bulletEnabled val="1"/>
        </dgm:presLayoutVars>
      </dgm:prSet>
      <dgm:spPr/>
      <dgm:t>
        <a:bodyPr/>
        <a:lstStyle/>
        <a:p>
          <a:endParaRPr lang="es-ES"/>
        </a:p>
      </dgm:t>
    </dgm:pt>
  </dgm:ptLst>
  <dgm:cxnLst>
    <dgm:cxn modelId="{ED7437E5-8D93-4CE5-BDA9-DA058D6CA7BF}" type="presOf" srcId="{94F5469A-C05D-46E2-B09D-991434F3A58F}" destId="{8D1AF0E2-AA11-462B-B77C-957A576B76E0}" srcOrd="0" destOrd="0" presId="urn:microsoft.com/office/officeart/2005/8/layout/venn3"/>
    <dgm:cxn modelId="{476F44AC-4ECC-46E8-B198-32489B5007B4}" type="presOf" srcId="{824AF4F9-A34E-48EF-A303-82107ED99540}" destId="{022EDC10-FD19-4484-ACC7-F07B7CCA02EB}" srcOrd="0" destOrd="0" presId="urn:microsoft.com/office/officeart/2005/8/layout/venn3"/>
    <dgm:cxn modelId="{22AA4F3E-B597-40B7-A867-A150F3E613F4}" srcId="{BAD2A93D-C8EA-45C4-9359-25485178F8AD}" destId="{0607BB11-E3C4-4D31-BB98-8AD9A51A6394}" srcOrd="0" destOrd="0" parTransId="{DC27F9BF-0F9B-4F8F-AFBB-64C85336623E}" sibTransId="{B4D9D8B9-95F1-42ED-80D7-36C2FABE7ECB}"/>
    <dgm:cxn modelId="{36226796-66DB-4CCA-8C42-D709C2CB01D1}" type="presOf" srcId="{BAD2A93D-C8EA-45C4-9359-25485178F8AD}" destId="{8EAE2110-32DC-4CE3-8106-E85114F3A745}" srcOrd="0" destOrd="0" presId="urn:microsoft.com/office/officeart/2005/8/layout/venn3"/>
    <dgm:cxn modelId="{3ED64F7B-B345-420E-A04D-D98804F56F90}" type="presOf" srcId="{0607BB11-E3C4-4D31-BB98-8AD9A51A6394}" destId="{4821070A-33EC-4650-AC18-32B538F7210D}" srcOrd="0" destOrd="0" presId="urn:microsoft.com/office/officeart/2005/8/layout/venn3"/>
    <dgm:cxn modelId="{69C763B2-E11E-4319-A255-9785F3CEA607}" srcId="{BAD2A93D-C8EA-45C4-9359-25485178F8AD}" destId="{824AF4F9-A34E-48EF-A303-82107ED99540}" srcOrd="2" destOrd="0" parTransId="{F1A67BF0-72EB-43F8-9B5D-567D96F613C7}" sibTransId="{80D2C9A0-7F03-4354-A095-7DC634C8C50F}"/>
    <dgm:cxn modelId="{A36CB3B2-EB7D-432D-99AA-3EBFEC057FBE}" srcId="{BAD2A93D-C8EA-45C4-9359-25485178F8AD}" destId="{94F5469A-C05D-46E2-B09D-991434F3A58F}" srcOrd="1" destOrd="0" parTransId="{83485747-131C-4B68-8C4E-62BBE95C8D64}" sibTransId="{05ECA589-5E29-4C4E-931A-0ACC964C2A86}"/>
    <dgm:cxn modelId="{D63B3D71-8C17-4A50-87C4-C770275611E0}" type="presParOf" srcId="{8EAE2110-32DC-4CE3-8106-E85114F3A745}" destId="{4821070A-33EC-4650-AC18-32B538F7210D}" srcOrd="0" destOrd="0" presId="urn:microsoft.com/office/officeart/2005/8/layout/venn3"/>
    <dgm:cxn modelId="{8FD14001-901D-4C40-B49A-BC01F95990A9}" type="presParOf" srcId="{8EAE2110-32DC-4CE3-8106-E85114F3A745}" destId="{1E525F47-82B6-48C2-9D26-188FAD6E97C8}" srcOrd="1" destOrd="0" presId="urn:microsoft.com/office/officeart/2005/8/layout/venn3"/>
    <dgm:cxn modelId="{F6D5F05A-8C5B-471D-8C79-1D6945B2F9EE}" type="presParOf" srcId="{8EAE2110-32DC-4CE3-8106-E85114F3A745}" destId="{8D1AF0E2-AA11-462B-B77C-957A576B76E0}" srcOrd="2" destOrd="0" presId="urn:microsoft.com/office/officeart/2005/8/layout/venn3"/>
    <dgm:cxn modelId="{81B5E829-E409-43B0-81BC-738BF4AE2E66}" type="presParOf" srcId="{8EAE2110-32DC-4CE3-8106-E85114F3A745}" destId="{412FABFD-F501-4E17-8145-EF98EC4C4162}" srcOrd="3" destOrd="0" presId="urn:microsoft.com/office/officeart/2005/8/layout/venn3"/>
    <dgm:cxn modelId="{7489A249-C72D-4D62-BA72-5D915854216C}" type="presParOf" srcId="{8EAE2110-32DC-4CE3-8106-E85114F3A745}" destId="{022EDC10-FD19-4484-ACC7-F07B7CCA02EB}"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EB7F4D-2327-4F14-AA79-E435BB4936DC}"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70E91852-C34A-4733-AF85-E904E2F2A47F}">
      <dgm:prSet custT="1"/>
      <dgm:spPr/>
      <dgm:t>
        <a:bodyPr/>
        <a:lstStyle/>
        <a:p>
          <a:pPr algn="just" rtl="0"/>
          <a:r>
            <a:rPr lang="es-CL" sz="1600" b="1" u="sng" dirty="0" smtClean="0"/>
            <a:t>VEHÍCULOS SALUD</a:t>
          </a:r>
        </a:p>
        <a:p>
          <a:pPr algn="just" rtl="0"/>
          <a:r>
            <a:rPr lang="es-CL" sz="1600" b="1" dirty="0" smtClean="0"/>
            <a:t>Inversión MINSAL - GORE </a:t>
          </a:r>
        </a:p>
        <a:p>
          <a:pPr algn="just" rtl="0"/>
          <a:r>
            <a:rPr lang="es-CL" sz="1600" b="1" dirty="0" smtClean="0"/>
            <a:t>                    2018      2019       2020</a:t>
          </a:r>
        </a:p>
        <a:p>
          <a:pPr algn="just" rtl="0"/>
          <a:r>
            <a:rPr lang="es-CL" sz="1600" b="1" dirty="0" err="1" smtClean="0"/>
            <a:t>Malleco</a:t>
          </a:r>
          <a:r>
            <a:rPr lang="es-CL" sz="1600" b="1" dirty="0" smtClean="0"/>
            <a:t>:           3            8            21</a:t>
          </a:r>
        </a:p>
        <a:p>
          <a:pPr algn="just" rtl="0"/>
          <a:r>
            <a:rPr lang="es-CL" sz="1600" b="1" dirty="0" smtClean="0"/>
            <a:t>Cautín   </a:t>
          </a:r>
          <a:r>
            <a:rPr lang="es-CL" sz="1600" b="1" dirty="0" smtClean="0">
              <a:solidFill>
                <a:schemeClr val="bg1"/>
              </a:solidFill>
            </a:rPr>
            <a:t>:           -          91              -</a:t>
          </a:r>
          <a:endParaRPr lang="es-CL" sz="1400" dirty="0" smtClean="0">
            <a:solidFill>
              <a:schemeClr val="bg1"/>
            </a:solidFill>
          </a:endParaRPr>
        </a:p>
      </dgm:t>
    </dgm:pt>
    <dgm:pt modelId="{16EB75E0-29F3-4A05-92AD-F271EAE56668}" type="parTrans" cxnId="{B4D8BC20-4429-4E32-8BAE-B8CABF7BDF13}">
      <dgm:prSet/>
      <dgm:spPr/>
      <dgm:t>
        <a:bodyPr/>
        <a:lstStyle/>
        <a:p>
          <a:endParaRPr lang="es-ES"/>
        </a:p>
      </dgm:t>
    </dgm:pt>
    <dgm:pt modelId="{8EB7ECF7-614E-4F9F-90E0-C1ADD488F95E}" type="sibTrans" cxnId="{B4D8BC20-4429-4E32-8BAE-B8CABF7BDF13}">
      <dgm:prSet/>
      <dgm:spPr/>
      <dgm:t>
        <a:bodyPr/>
        <a:lstStyle/>
        <a:p>
          <a:endParaRPr lang="es-ES"/>
        </a:p>
      </dgm:t>
    </dgm:pt>
    <dgm:pt modelId="{6E421211-BAC4-4CD3-AC3E-8F2E2DEA2BFE}" type="pres">
      <dgm:prSet presAssocID="{ECEB7F4D-2327-4F14-AA79-E435BB4936DC}" presName="linearFlow" presStyleCnt="0">
        <dgm:presLayoutVars>
          <dgm:dir/>
          <dgm:resizeHandles val="exact"/>
        </dgm:presLayoutVars>
      </dgm:prSet>
      <dgm:spPr/>
      <dgm:t>
        <a:bodyPr/>
        <a:lstStyle/>
        <a:p>
          <a:endParaRPr lang="es-ES"/>
        </a:p>
      </dgm:t>
    </dgm:pt>
    <dgm:pt modelId="{77E51A4F-C1BA-41C0-9D7A-DDCDCF0B37BE}" type="pres">
      <dgm:prSet presAssocID="{70E91852-C34A-4733-AF85-E904E2F2A47F}" presName="composite" presStyleCnt="0"/>
      <dgm:spPr/>
    </dgm:pt>
    <dgm:pt modelId="{3BFF7AF9-C361-41CE-97B6-1D2707C59F31}" type="pres">
      <dgm:prSet presAssocID="{70E91852-C34A-4733-AF85-E904E2F2A47F}" presName="imgShp" presStyleLbl="fgImgPlace1" presStyleIdx="0" presStyleCnt="1" custLinFactNeighborX="-21469" custLinFactNeighborY="-6403"/>
      <dgm:spPr>
        <a:blipFill dpi="0" rotWithShape="1">
          <a:blip xmlns:r="http://schemas.openxmlformats.org/officeDocument/2006/relationships" r:embed="rId1"/>
          <a:srcRect/>
          <a:stretch>
            <a:fillRect l="-17000" r="-17000"/>
          </a:stretch>
        </a:blipFill>
      </dgm:spPr>
    </dgm:pt>
    <dgm:pt modelId="{FAFF8657-B0CA-4CE0-948A-91D1B303B8B1}" type="pres">
      <dgm:prSet presAssocID="{70E91852-C34A-4733-AF85-E904E2F2A47F}" presName="txShp" presStyleLbl="node1" presStyleIdx="0" presStyleCnt="1" custScaleX="119591" custScaleY="122929">
        <dgm:presLayoutVars>
          <dgm:bulletEnabled val="1"/>
        </dgm:presLayoutVars>
      </dgm:prSet>
      <dgm:spPr/>
      <dgm:t>
        <a:bodyPr/>
        <a:lstStyle/>
        <a:p>
          <a:endParaRPr lang="es-ES"/>
        </a:p>
      </dgm:t>
    </dgm:pt>
  </dgm:ptLst>
  <dgm:cxnLst>
    <dgm:cxn modelId="{B4D8BC20-4429-4E32-8BAE-B8CABF7BDF13}" srcId="{ECEB7F4D-2327-4F14-AA79-E435BB4936DC}" destId="{70E91852-C34A-4733-AF85-E904E2F2A47F}" srcOrd="0" destOrd="0" parTransId="{16EB75E0-29F3-4A05-92AD-F271EAE56668}" sibTransId="{8EB7ECF7-614E-4F9F-90E0-C1ADD488F95E}"/>
    <dgm:cxn modelId="{2DDA502C-2FB1-4F51-A3B6-C5434CD0DDBC}" type="presOf" srcId="{70E91852-C34A-4733-AF85-E904E2F2A47F}" destId="{FAFF8657-B0CA-4CE0-948A-91D1B303B8B1}" srcOrd="0" destOrd="0" presId="urn:microsoft.com/office/officeart/2005/8/layout/vList3"/>
    <dgm:cxn modelId="{34B612EF-3FD3-497E-8BEE-64CCBF02A598}" type="presOf" srcId="{ECEB7F4D-2327-4F14-AA79-E435BB4936DC}" destId="{6E421211-BAC4-4CD3-AC3E-8F2E2DEA2BFE}" srcOrd="0" destOrd="0" presId="urn:microsoft.com/office/officeart/2005/8/layout/vList3"/>
    <dgm:cxn modelId="{7DA238E8-4309-4ADD-910F-6D3970F174E5}" type="presParOf" srcId="{6E421211-BAC4-4CD3-AC3E-8F2E2DEA2BFE}" destId="{77E51A4F-C1BA-41C0-9D7A-DDCDCF0B37BE}" srcOrd="0" destOrd="0" presId="urn:microsoft.com/office/officeart/2005/8/layout/vList3"/>
    <dgm:cxn modelId="{752BA259-43D7-4307-91CA-74DD584588A0}" type="presParOf" srcId="{77E51A4F-C1BA-41C0-9D7A-DDCDCF0B37BE}" destId="{3BFF7AF9-C361-41CE-97B6-1D2707C59F31}" srcOrd="0" destOrd="0" presId="urn:microsoft.com/office/officeart/2005/8/layout/vList3"/>
    <dgm:cxn modelId="{3B9CD4F4-E38F-4B09-AE4F-E92868307B21}" type="presParOf" srcId="{77E51A4F-C1BA-41C0-9D7A-DDCDCF0B37BE}" destId="{FAFF8657-B0CA-4CE0-948A-91D1B303B8B1}"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5F67874E-1ECE-4215-8138-E238E12C98AB}">
      <dgm:prSet/>
      <dgm:spPr>
        <a:solidFill>
          <a:schemeClr val="accent6">
            <a:lumMod val="20000"/>
            <a:lumOff val="80000"/>
          </a:schemeClr>
        </a:solidFill>
      </dgm:spPr>
      <dgm:t>
        <a:bodyPr/>
        <a:lstStyle/>
        <a:p>
          <a:pPr rtl="0"/>
          <a:r>
            <a:rPr lang="es-CL" b="0" i="0" dirty="0" smtClean="0"/>
            <a:t>Trabajo en conjunto con la </a:t>
          </a:r>
          <a:r>
            <a:rPr lang="es-CL" b="1" i="0" dirty="0" smtClean="0"/>
            <a:t>Confederación Económica Mapuche.</a:t>
          </a:r>
          <a:endParaRPr lang="es-CL" b="1" dirty="0"/>
        </a:p>
      </dgm:t>
    </dgm:pt>
    <dgm:pt modelId="{47400C7F-8CF1-46BA-B76A-F3C4E85BA7C0}" type="parTrans" cxnId="{66B8D891-0BB9-4126-8F59-CC91501DB14C}">
      <dgm:prSet/>
      <dgm:spPr/>
      <dgm:t>
        <a:bodyPr/>
        <a:lstStyle/>
        <a:p>
          <a:endParaRPr lang="es-ES"/>
        </a:p>
      </dgm:t>
    </dgm:pt>
    <dgm:pt modelId="{752F53CB-1738-4DE4-9F3B-844566C232A1}" type="sibTrans" cxnId="{66B8D891-0BB9-4126-8F59-CC91501DB14C}">
      <dgm:prSet/>
      <dgm:spPr/>
      <dgm:t>
        <a:bodyPr/>
        <a:lstStyle/>
        <a:p>
          <a:endParaRPr lang="es-ES"/>
        </a:p>
      </dgm:t>
    </dgm:pt>
    <dgm:pt modelId="{FCCEC710-75FE-4B96-94CF-EBD5BFC89399}">
      <dgm:prSet custT="1"/>
      <dgm:spPr>
        <a:solidFill>
          <a:schemeClr val="accent6">
            <a:lumMod val="20000"/>
            <a:lumOff val="80000"/>
          </a:schemeClr>
        </a:solidFill>
      </dgm:spPr>
      <dgm:t>
        <a:bodyPr/>
        <a:lstStyle/>
        <a:p>
          <a:pPr rtl="0"/>
          <a:r>
            <a:rPr lang="es-CL" sz="1800" b="0" i="0" dirty="0" smtClean="0"/>
            <a:t>Se presentan al Intendente </a:t>
          </a:r>
          <a:r>
            <a:rPr lang="es-CL" sz="2000" b="1" i="0" dirty="0" smtClean="0"/>
            <a:t>189</a:t>
          </a:r>
          <a:r>
            <a:rPr lang="es-CL" sz="1800" b="0" i="0" dirty="0" smtClean="0"/>
            <a:t> </a:t>
          </a:r>
          <a:r>
            <a:rPr lang="es-CL" sz="1600" b="0" i="0" dirty="0" smtClean="0"/>
            <a:t>inquietudes</a:t>
          </a:r>
          <a:r>
            <a:rPr lang="es-CL" sz="1800" b="0" i="0" dirty="0" smtClean="0"/>
            <a:t> en materia económica.</a:t>
          </a:r>
          <a:endParaRPr lang="es-CL" sz="1800" dirty="0"/>
        </a:p>
      </dgm:t>
    </dgm:pt>
    <dgm:pt modelId="{A9C6E4B7-F943-4C37-BFB2-1D9BCF39738B}" type="parTrans" cxnId="{71567FFE-9BA5-44A3-AEE2-70D3258FD7FF}">
      <dgm:prSet/>
      <dgm:spPr/>
      <dgm:t>
        <a:bodyPr/>
        <a:lstStyle/>
        <a:p>
          <a:endParaRPr lang="es-ES"/>
        </a:p>
      </dgm:t>
    </dgm:pt>
    <dgm:pt modelId="{4847A562-04D9-4BD9-9376-7C4BBB99E6F7}" type="sibTrans" cxnId="{71567FFE-9BA5-44A3-AEE2-70D3258FD7FF}">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50BF1474-79FD-487A-85FF-3F8D69AA187A}" type="pres">
      <dgm:prSet presAssocID="{5F67874E-1ECE-4215-8138-E238E12C98AB}" presName="Name5" presStyleLbl="vennNode1" presStyleIdx="0" presStyleCnt="2">
        <dgm:presLayoutVars>
          <dgm:bulletEnabled val="1"/>
        </dgm:presLayoutVars>
      </dgm:prSet>
      <dgm:spPr/>
      <dgm:t>
        <a:bodyPr/>
        <a:lstStyle/>
        <a:p>
          <a:endParaRPr lang="es-ES"/>
        </a:p>
      </dgm:t>
    </dgm:pt>
    <dgm:pt modelId="{1AEB12C0-3AE0-4063-985E-BB5F1E6B1DCD}" type="pres">
      <dgm:prSet presAssocID="{752F53CB-1738-4DE4-9F3B-844566C232A1}" presName="space" presStyleCnt="0"/>
      <dgm:spPr/>
    </dgm:pt>
    <dgm:pt modelId="{9271307E-A4AC-443F-A442-B7EBA3474E03}" type="pres">
      <dgm:prSet presAssocID="{FCCEC710-75FE-4B96-94CF-EBD5BFC89399}" presName="Name5" presStyleLbl="vennNode1" presStyleIdx="1" presStyleCnt="2" custLinFactNeighborX="38868">
        <dgm:presLayoutVars>
          <dgm:bulletEnabled val="1"/>
        </dgm:presLayoutVars>
      </dgm:prSet>
      <dgm:spPr/>
      <dgm:t>
        <a:bodyPr/>
        <a:lstStyle/>
        <a:p>
          <a:endParaRPr lang="es-ES"/>
        </a:p>
      </dgm:t>
    </dgm:pt>
  </dgm:ptLst>
  <dgm:cxnLst>
    <dgm:cxn modelId="{66B8D891-0BB9-4126-8F59-CC91501DB14C}" srcId="{BAD2A93D-C8EA-45C4-9359-25485178F8AD}" destId="{5F67874E-1ECE-4215-8138-E238E12C98AB}" srcOrd="0" destOrd="0" parTransId="{47400C7F-8CF1-46BA-B76A-F3C4E85BA7C0}" sibTransId="{752F53CB-1738-4DE4-9F3B-844566C232A1}"/>
    <dgm:cxn modelId="{4FC68884-224F-42B8-A3B0-F755FBB76417}" type="presOf" srcId="{FCCEC710-75FE-4B96-94CF-EBD5BFC89399}" destId="{9271307E-A4AC-443F-A442-B7EBA3474E03}" srcOrd="0" destOrd="0" presId="urn:microsoft.com/office/officeart/2005/8/layout/venn3"/>
    <dgm:cxn modelId="{71567FFE-9BA5-44A3-AEE2-70D3258FD7FF}" srcId="{BAD2A93D-C8EA-45C4-9359-25485178F8AD}" destId="{FCCEC710-75FE-4B96-94CF-EBD5BFC89399}" srcOrd="1" destOrd="0" parTransId="{A9C6E4B7-F943-4C37-BFB2-1D9BCF39738B}" sibTransId="{4847A562-04D9-4BD9-9376-7C4BBB99E6F7}"/>
    <dgm:cxn modelId="{058C1D79-710D-44FB-9AC3-2BB6FE12AC67}" type="presOf" srcId="{5F67874E-1ECE-4215-8138-E238E12C98AB}" destId="{50BF1474-79FD-487A-85FF-3F8D69AA187A}" srcOrd="0" destOrd="0" presId="urn:microsoft.com/office/officeart/2005/8/layout/venn3"/>
    <dgm:cxn modelId="{36226796-66DB-4CCA-8C42-D709C2CB01D1}" type="presOf" srcId="{BAD2A93D-C8EA-45C4-9359-25485178F8AD}" destId="{8EAE2110-32DC-4CE3-8106-E85114F3A745}" srcOrd="0" destOrd="0" presId="urn:microsoft.com/office/officeart/2005/8/layout/venn3"/>
    <dgm:cxn modelId="{F5D1DD33-CBBE-4535-927F-FA5D96EC718A}" type="presParOf" srcId="{8EAE2110-32DC-4CE3-8106-E85114F3A745}" destId="{50BF1474-79FD-487A-85FF-3F8D69AA187A}" srcOrd="0" destOrd="0" presId="urn:microsoft.com/office/officeart/2005/8/layout/venn3"/>
    <dgm:cxn modelId="{56B1319E-13F1-4790-AE18-3EFC932027A6}" type="presParOf" srcId="{8EAE2110-32DC-4CE3-8106-E85114F3A745}" destId="{1AEB12C0-3AE0-4063-985E-BB5F1E6B1DCD}" srcOrd="1" destOrd="0" presId="urn:microsoft.com/office/officeart/2005/8/layout/venn3"/>
    <dgm:cxn modelId="{3678BCFB-B0FD-4EF3-8566-978D88093E43}" type="presParOf" srcId="{8EAE2110-32DC-4CE3-8106-E85114F3A745}" destId="{9271307E-A4AC-443F-A442-B7EBA3474E03}" srcOrd="2" destOrd="0" presId="urn:microsoft.com/office/officeart/2005/8/layout/ven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Lst>
  <dgm:cxnLst>
    <dgm:cxn modelId="{36226796-66DB-4CCA-8C42-D709C2CB01D1}" type="presOf" srcId="{BAD2A93D-C8EA-45C4-9359-25485178F8AD}" destId="{8EAE2110-32DC-4CE3-8106-E85114F3A745}" srcOrd="0"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0607BB11-E3C4-4D31-BB98-8AD9A51A6394}">
      <dgm:prSet custT="1"/>
      <dgm:spPr>
        <a:solidFill>
          <a:schemeClr val="accent6">
            <a:lumMod val="40000"/>
            <a:lumOff val="60000"/>
          </a:schemeClr>
        </a:solidFill>
      </dgm:spPr>
      <dgm:t>
        <a:bodyPr/>
        <a:lstStyle/>
        <a:p>
          <a:pPr rtl="0"/>
          <a:r>
            <a:rPr lang="es-CL" sz="1400" b="0" i="0" dirty="0" smtClean="0"/>
            <a:t>Destacadas empresas y </a:t>
          </a:r>
          <a:r>
            <a:rPr lang="es-CL" sz="1400" b="0" i="0" dirty="0" err="1" smtClean="0"/>
            <a:t>startups</a:t>
          </a:r>
          <a:r>
            <a:rPr lang="es-CL" sz="1400" b="0" i="0" dirty="0" smtClean="0"/>
            <a:t> Mapuches como </a:t>
          </a:r>
          <a:r>
            <a:rPr lang="es-CL" sz="1400" b="0" i="0" dirty="0" err="1" smtClean="0"/>
            <a:t>Lirmi</a:t>
          </a:r>
          <a:r>
            <a:rPr lang="es-CL" sz="1400" b="0" i="0" dirty="0" smtClean="0"/>
            <a:t>, </a:t>
          </a:r>
          <a:r>
            <a:rPr lang="es-CL" sz="1400" b="0" i="0" dirty="0" err="1" smtClean="0"/>
            <a:t>Podasana</a:t>
          </a:r>
          <a:r>
            <a:rPr lang="es-CL" sz="1400" b="0" i="0" dirty="0" smtClean="0"/>
            <a:t> y la C.E.M. están incorporadas en el desarrollo de la región. </a:t>
          </a:r>
          <a:endParaRPr lang="es-CL" sz="1400" dirty="0"/>
        </a:p>
      </dgm:t>
    </dgm:pt>
    <dgm:pt modelId="{B4D9D8B9-95F1-42ED-80D7-36C2FABE7ECB}" type="sibTrans" cxnId="{22AA4F3E-B597-40B7-A867-A150F3E613F4}">
      <dgm:prSet/>
      <dgm:spPr/>
      <dgm:t>
        <a:bodyPr/>
        <a:lstStyle/>
        <a:p>
          <a:endParaRPr lang="es-ES"/>
        </a:p>
      </dgm:t>
    </dgm:pt>
    <dgm:pt modelId="{DC27F9BF-0F9B-4F8F-AFBB-64C85336623E}" type="parTrans" cxnId="{22AA4F3E-B597-40B7-A867-A150F3E613F4}">
      <dgm:prSet/>
      <dgm:spPr/>
      <dgm:t>
        <a:bodyPr/>
        <a:lstStyle/>
        <a:p>
          <a:endParaRPr lang="es-ES"/>
        </a:p>
      </dgm:t>
    </dgm:pt>
    <dgm:pt modelId="{94F5469A-C05D-46E2-B09D-991434F3A58F}">
      <dgm:prSet/>
      <dgm:spPr>
        <a:solidFill>
          <a:schemeClr val="accent6">
            <a:lumMod val="40000"/>
            <a:lumOff val="60000"/>
          </a:schemeClr>
        </a:solidFill>
      </dgm:spPr>
      <dgm:t>
        <a:bodyPr/>
        <a:lstStyle/>
        <a:p>
          <a:pPr rtl="0"/>
          <a:r>
            <a:rPr lang="es-CL" b="0" i="0" dirty="0" smtClean="0"/>
            <a:t>En estudio por </a:t>
          </a:r>
          <a:r>
            <a:rPr lang="es-CL" b="1" i="0" dirty="0" smtClean="0"/>
            <a:t>ZOFRAMA</a:t>
          </a:r>
          <a:r>
            <a:rPr lang="es-CL" b="0" i="0" dirty="0" smtClean="0"/>
            <a:t> la implementación de una zona de franquicia tributaria especial para la Araucanía. Entidad que encabeza la C.E.M.</a:t>
          </a:r>
          <a:endParaRPr lang="es-CL" dirty="0"/>
        </a:p>
      </dgm:t>
    </dgm:pt>
    <dgm:pt modelId="{05ECA589-5E29-4C4E-931A-0ACC964C2A86}" type="sibTrans" cxnId="{A36CB3B2-EB7D-432D-99AA-3EBFEC057FBE}">
      <dgm:prSet/>
      <dgm:spPr/>
      <dgm:t>
        <a:bodyPr/>
        <a:lstStyle/>
        <a:p>
          <a:endParaRPr lang="es-ES"/>
        </a:p>
      </dgm:t>
    </dgm:pt>
    <dgm:pt modelId="{83485747-131C-4B68-8C4E-62BBE95C8D64}" type="parTrans" cxnId="{A36CB3B2-EB7D-432D-99AA-3EBFEC057FBE}">
      <dgm:prSet/>
      <dgm:spPr/>
      <dgm:t>
        <a:bodyPr/>
        <a:lstStyle/>
        <a:p>
          <a:endParaRPr lang="es-ES"/>
        </a:p>
      </dgm:t>
    </dgm:pt>
    <dgm:pt modelId="{824AF4F9-A34E-48EF-A303-82107ED99540}">
      <dgm:prSet/>
      <dgm:spPr>
        <a:solidFill>
          <a:schemeClr val="accent6">
            <a:lumMod val="40000"/>
            <a:lumOff val="60000"/>
          </a:schemeClr>
        </a:solidFill>
      </dgm:spPr>
      <dgm:t>
        <a:bodyPr/>
        <a:lstStyle/>
        <a:p>
          <a:pPr rtl="0"/>
          <a:r>
            <a:rPr lang="es-CL" b="0" i="0" dirty="0" smtClean="0"/>
            <a:t>En proceso </a:t>
          </a:r>
        </a:p>
        <a:p>
          <a:pPr rtl="0"/>
          <a:r>
            <a:rPr lang="es-CL" b="1" i="0" dirty="0" smtClean="0"/>
            <a:t>SELLO MAPUCHE C.E.M.</a:t>
          </a:r>
        </a:p>
        <a:p>
          <a:pPr rtl="0"/>
          <a:r>
            <a:rPr lang="es-CL" b="0" i="0" dirty="0" smtClean="0"/>
            <a:t> A fin de agregar valor a los productos manufacturados por la etnia en mercado nacional e internacional. </a:t>
          </a:r>
        </a:p>
        <a:p>
          <a:pPr rtl="0"/>
          <a:r>
            <a:rPr lang="es-CL" b="0" i="0" dirty="0" smtClean="0"/>
            <a:t>Lanzamiento previsto: Dic. 2019</a:t>
          </a:r>
          <a:endParaRPr lang="es-CL" b="0" dirty="0"/>
        </a:p>
      </dgm:t>
    </dgm:pt>
    <dgm:pt modelId="{F1A67BF0-72EB-43F8-9B5D-567D96F613C7}" type="parTrans" cxnId="{69C763B2-E11E-4319-A255-9785F3CEA607}">
      <dgm:prSet/>
      <dgm:spPr/>
      <dgm:t>
        <a:bodyPr/>
        <a:lstStyle/>
        <a:p>
          <a:endParaRPr lang="es-ES"/>
        </a:p>
      </dgm:t>
    </dgm:pt>
    <dgm:pt modelId="{80D2C9A0-7F03-4354-A095-7DC634C8C50F}" type="sibTrans" cxnId="{69C763B2-E11E-4319-A255-9785F3CEA607}">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4821070A-33EC-4650-AC18-32B538F7210D}" type="pres">
      <dgm:prSet presAssocID="{0607BB11-E3C4-4D31-BB98-8AD9A51A6394}" presName="Name5" presStyleLbl="vennNode1" presStyleIdx="0" presStyleCnt="3">
        <dgm:presLayoutVars>
          <dgm:bulletEnabled val="1"/>
        </dgm:presLayoutVars>
      </dgm:prSet>
      <dgm:spPr/>
      <dgm:t>
        <a:bodyPr/>
        <a:lstStyle/>
        <a:p>
          <a:endParaRPr lang="es-ES"/>
        </a:p>
      </dgm:t>
    </dgm:pt>
    <dgm:pt modelId="{1E525F47-82B6-48C2-9D26-188FAD6E97C8}" type="pres">
      <dgm:prSet presAssocID="{B4D9D8B9-95F1-42ED-80D7-36C2FABE7ECB}" presName="space" presStyleCnt="0"/>
      <dgm:spPr/>
    </dgm:pt>
    <dgm:pt modelId="{8D1AF0E2-AA11-462B-B77C-957A576B76E0}" type="pres">
      <dgm:prSet presAssocID="{94F5469A-C05D-46E2-B09D-991434F3A58F}" presName="Name5" presStyleLbl="vennNode1" presStyleIdx="1" presStyleCnt="3" custLinFactNeighborX="10466">
        <dgm:presLayoutVars>
          <dgm:bulletEnabled val="1"/>
        </dgm:presLayoutVars>
      </dgm:prSet>
      <dgm:spPr/>
      <dgm:t>
        <a:bodyPr/>
        <a:lstStyle/>
        <a:p>
          <a:endParaRPr lang="es-ES"/>
        </a:p>
      </dgm:t>
    </dgm:pt>
    <dgm:pt modelId="{412FABFD-F501-4E17-8145-EF98EC4C4162}" type="pres">
      <dgm:prSet presAssocID="{05ECA589-5E29-4C4E-931A-0ACC964C2A86}" presName="space" presStyleCnt="0"/>
      <dgm:spPr/>
    </dgm:pt>
    <dgm:pt modelId="{022EDC10-FD19-4484-ACC7-F07B7CCA02EB}" type="pres">
      <dgm:prSet presAssocID="{824AF4F9-A34E-48EF-A303-82107ED99540}" presName="Name5" presStyleLbl="vennNode1" presStyleIdx="2" presStyleCnt="3">
        <dgm:presLayoutVars>
          <dgm:bulletEnabled val="1"/>
        </dgm:presLayoutVars>
      </dgm:prSet>
      <dgm:spPr/>
      <dgm:t>
        <a:bodyPr/>
        <a:lstStyle/>
        <a:p>
          <a:endParaRPr lang="es-ES"/>
        </a:p>
      </dgm:t>
    </dgm:pt>
  </dgm:ptLst>
  <dgm:cxnLst>
    <dgm:cxn modelId="{ED7437E5-8D93-4CE5-BDA9-DA058D6CA7BF}" type="presOf" srcId="{94F5469A-C05D-46E2-B09D-991434F3A58F}" destId="{8D1AF0E2-AA11-462B-B77C-957A576B76E0}" srcOrd="0" destOrd="0" presId="urn:microsoft.com/office/officeart/2005/8/layout/venn3"/>
    <dgm:cxn modelId="{476F44AC-4ECC-46E8-B198-32489B5007B4}" type="presOf" srcId="{824AF4F9-A34E-48EF-A303-82107ED99540}" destId="{022EDC10-FD19-4484-ACC7-F07B7CCA02EB}" srcOrd="0" destOrd="0" presId="urn:microsoft.com/office/officeart/2005/8/layout/venn3"/>
    <dgm:cxn modelId="{22AA4F3E-B597-40B7-A867-A150F3E613F4}" srcId="{BAD2A93D-C8EA-45C4-9359-25485178F8AD}" destId="{0607BB11-E3C4-4D31-BB98-8AD9A51A6394}" srcOrd="0" destOrd="0" parTransId="{DC27F9BF-0F9B-4F8F-AFBB-64C85336623E}" sibTransId="{B4D9D8B9-95F1-42ED-80D7-36C2FABE7ECB}"/>
    <dgm:cxn modelId="{36226796-66DB-4CCA-8C42-D709C2CB01D1}" type="presOf" srcId="{BAD2A93D-C8EA-45C4-9359-25485178F8AD}" destId="{8EAE2110-32DC-4CE3-8106-E85114F3A745}" srcOrd="0" destOrd="0" presId="urn:microsoft.com/office/officeart/2005/8/layout/venn3"/>
    <dgm:cxn modelId="{3ED64F7B-B345-420E-A04D-D98804F56F90}" type="presOf" srcId="{0607BB11-E3C4-4D31-BB98-8AD9A51A6394}" destId="{4821070A-33EC-4650-AC18-32B538F7210D}" srcOrd="0" destOrd="0" presId="urn:microsoft.com/office/officeart/2005/8/layout/venn3"/>
    <dgm:cxn modelId="{A36CB3B2-EB7D-432D-99AA-3EBFEC057FBE}" srcId="{BAD2A93D-C8EA-45C4-9359-25485178F8AD}" destId="{94F5469A-C05D-46E2-B09D-991434F3A58F}" srcOrd="1" destOrd="0" parTransId="{83485747-131C-4B68-8C4E-62BBE95C8D64}" sibTransId="{05ECA589-5E29-4C4E-931A-0ACC964C2A86}"/>
    <dgm:cxn modelId="{69C763B2-E11E-4319-A255-9785F3CEA607}" srcId="{BAD2A93D-C8EA-45C4-9359-25485178F8AD}" destId="{824AF4F9-A34E-48EF-A303-82107ED99540}" srcOrd="2" destOrd="0" parTransId="{F1A67BF0-72EB-43F8-9B5D-567D96F613C7}" sibTransId="{80D2C9A0-7F03-4354-A095-7DC634C8C50F}"/>
    <dgm:cxn modelId="{D63B3D71-8C17-4A50-87C4-C770275611E0}" type="presParOf" srcId="{8EAE2110-32DC-4CE3-8106-E85114F3A745}" destId="{4821070A-33EC-4650-AC18-32B538F7210D}" srcOrd="0" destOrd="0" presId="urn:microsoft.com/office/officeart/2005/8/layout/venn3"/>
    <dgm:cxn modelId="{8FD14001-901D-4C40-B49A-BC01F95990A9}" type="presParOf" srcId="{8EAE2110-32DC-4CE3-8106-E85114F3A745}" destId="{1E525F47-82B6-48C2-9D26-188FAD6E97C8}" srcOrd="1" destOrd="0" presId="urn:microsoft.com/office/officeart/2005/8/layout/venn3"/>
    <dgm:cxn modelId="{F6D5F05A-8C5B-471D-8C79-1D6945B2F9EE}" type="presParOf" srcId="{8EAE2110-32DC-4CE3-8106-E85114F3A745}" destId="{8D1AF0E2-AA11-462B-B77C-957A576B76E0}" srcOrd="2" destOrd="0" presId="urn:microsoft.com/office/officeart/2005/8/layout/venn3"/>
    <dgm:cxn modelId="{81B5E829-E409-43B0-81BC-738BF4AE2E66}" type="presParOf" srcId="{8EAE2110-32DC-4CE3-8106-E85114F3A745}" destId="{412FABFD-F501-4E17-8145-EF98EC4C4162}" srcOrd="3" destOrd="0" presId="urn:microsoft.com/office/officeart/2005/8/layout/venn3"/>
    <dgm:cxn modelId="{7489A249-C72D-4D62-BA72-5D915854216C}" type="presParOf" srcId="{8EAE2110-32DC-4CE3-8106-E85114F3A745}" destId="{022EDC10-FD19-4484-ACC7-F07B7CCA02EB}" srcOrd="4" destOrd="0" presId="urn:microsoft.com/office/officeart/2005/8/layout/ven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AD2A93D-C8EA-45C4-9359-25485178F8AD}" type="doc">
      <dgm:prSet loTypeId="urn:microsoft.com/office/officeart/2005/8/layout/venn3" loCatId="relationship" qsTypeId="urn:microsoft.com/office/officeart/2005/8/quickstyle/simple3" qsCatId="simple" csTypeId="urn:microsoft.com/office/officeart/2005/8/colors/accent1_2" csCatId="accent1" phldr="1"/>
      <dgm:spPr/>
      <dgm:t>
        <a:bodyPr/>
        <a:lstStyle/>
        <a:p>
          <a:endParaRPr lang="es-ES"/>
        </a:p>
      </dgm:t>
    </dgm:pt>
    <dgm:pt modelId="{5F67874E-1ECE-4215-8138-E238E12C98AB}">
      <dgm:prSet/>
      <dgm:spPr>
        <a:solidFill>
          <a:schemeClr val="accent6">
            <a:lumMod val="20000"/>
            <a:lumOff val="80000"/>
          </a:schemeClr>
        </a:solidFill>
      </dgm:spPr>
      <dgm:t>
        <a:bodyPr/>
        <a:lstStyle/>
        <a:p>
          <a:pPr rtl="0"/>
          <a:r>
            <a:rPr lang="es-CL" b="0" i="0" dirty="0" smtClean="0"/>
            <a:t>Trabajo en conjunto con la </a:t>
          </a:r>
          <a:r>
            <a:rPr lang="es-CL" b="1" i="0" dirty="0" smtClean="0"/>
            <a:t>Confederación Económica Mapuche.</a:t>
          </a:r>
          <a:endParaRPr lang="es-CL" b="1" dirty="0"/>
        </a:p>
      </dgm:t>
    </dgm:pt>
    <dgm:pt modelId="{47400C7F-8CF1-46BA-B76A-F3C4E85BA7C0}" type="parTrans" cxnId="{66B8D891-0BB9-4126-8F59-CC91501DB14C}">
      <dgm:prSet/>
      <dgm:spPr/>
      <dgm:t>
        <a:bodyPr/>
        <a:lstStyle/>
        <a:p>
          <a:endParaRPr lang="es-ES"/>
        </a:p>
      </dgm:t>
    </dgm:pt>
    <dgm:pt modelId="{752F53CB-1738-4DE4-9F3B-844566C232A1}" type="sibTrans" cxnId="{66B8D891-0BB9-4126-8F59-CC91501DB14C}">
      <dgm:prSet/>
      <dgm:spPr/>
      <dgm:t>
        <a:bodyPr/>
        <a:lstStyle/>
        <a:p>
          <a:endParaRPr lang="es-ES"/>
        </a:p>
      </dgm:t>
    </dgm:pt>
    <dgm:pt modelId="{FCCEC710-75FE-4B96-94CF-EBD5BFC89399}">
      <dgm:prSet custT="1"/>
      <dgm:spPr>
        <a:solidFill>
          <a:schemeClr val="accent6">
            <a:lumMod val="20000"/>
            <a:lumOff val="80000"/>
          </a:schemeClr>
        </a:solidFill>
      </dgm:spPr>
      <dgm:t>
        <a:bodyPr/>
        <a:lstStyle/>
        <a:p>
          <a:pPr rtl="0"/>
          <a:r>
            <a:rPr lang="es-CL" sz="1800" b="0" i="0" dirty="0" smtClean="0"/>
            <a:t>Se presentan al Intendente </a:t>
          </a:r>
          <a:r>
            <a:rPr lang="es-CL" sz="2000" b="1" i="0" dirty="0" smtClean="0"/>
            <a:t>189</a:t>
          </a:r>
          <a:r>
            <a:rPr lang="es-CL" sz="1800" b="0" i="0" dirty="0" smtClean="0"/>
            <a:t> </a:t>
          </a:r>
          <a:r>
            <a:rPr lang="es-CL" sz="1600" b="0" i="0" dirty="0" smtClean="0"/>
            <a:t>inquietudes</a:t>
          </a:r>
          <a:r>
            <a:rPr lang="es-CL" sz="1800" b="0" i="0" dirty="0" smtClean="0"/>
            <a:t> en materia económica.</a:t>
          </a:r>
          <a:endParaRPr lang="es-CL" sz="1800" dirty="0"/>
        </a:p>
      </dgm:t>
    </dgm:pt>
    <dgm:pt modelId="{A9C6E4B7-F943-4C37-BFB2-1D9BCF39738B}" type="parTrans" cxnId="{71567FFE-9BA5-44A3-AEE2-70D3258FD7FF}">
      <dgm:prSet/>
      <dgm:spPr/>
      <dgm:t>
        <a:bodyPr/>
        <a:lstStyle/>
        <a:p>
          <a:endParaRPr lang="es-ES"/>
        </a:p>
      </dgm:t>
    </dgm:pt>
    <dgm:pt modelId="{4847A562-04D9-4BD9-9376-7C4BBB99E6F7}" type="sibTrans" cxnId="{71567FFE-9BA5-44A3-AEE2-70D3258FD7FF}">
      <dgm:prSet/>
      <dgm:spPr/>
      <dgm:t>
        <a:bodyPr/>
        <a:lstStyle/>
        <a:p>
          <a:endParaRPr lang="es-ES"/>
        </a:p>
      </dgm:t>
    </dgm:pt>
    <dgm:pt modelId="{8EAE2110-32DC-4CE3-8106-E85114F3A745}" type="pres">
      <dgm:prSet presAssocID="{BAD2A93D-C8EA-45C4-9359-25485178F8AD}" presName="Name0" presStyleCnt="0">
        <dgm:presLayoutVars>
          <dgm:dir/>
          <dgm:resizeHandles val="exact"/>
        </dgm:presLayoutVars>
      </dgm:prSet>
      <dgm:spPr/>
      <dgm:t>
        <a:bodyPr/>
        <a:lstStyle/>
        <a:p>
          <a:endParaRPr lang="es-ES"/>
        </a:p>
      </dgm:t>
    </dgm:pt>
    <dgm:pt modelId="{50BF1474-79FD-487A-85FF-3F8D69AA187A}" type="pres">
      <dgm:prSet presAssocID="{5F67874E-1ECE-4215-8138-E238E12C98AB}" presName="Name5" presStyleLbl="vennNode1" presStyleIdx="0" presStyleCnt="2">
        <dgm:presLayoutVars>
          <dgm:bulletEnabled val="1"/>
        </dgm:presLayoutVars>
      </dgm:prSet>
      <dgm:spPr/>
      <dgm:t>
        <a:bodyPr/>
        <a:lstStyle/>
        <a:p>
          <a:endParaRPr lang="es-ES"/>
        </a:p>
      </dgm:t>
    </dgm:pt>
    <dgm:pt modelId="{1AEB12C0-3AE0-4063-985E-BB5F1E6B1DCD}" type="pres">
      <dgm:prSet presAssocID="{752F53CB-1738-4DE4-9F3B-844566C232A1}" presName="space" presStyleCnt="0"/>
      <dgm:spPr/>
    </dgm:pt>
    <dgm:pt modelId="{9271307E-A4AC-443F-A442-B7EBA3474E03}" type="pres">
      <dgm:prSet presAssocID="{FCCEC710-75FE-4B96-94CF-EBD5BFC89399}" presName="Name5" presStyleLbl="vennNode1" presStyleIdx="1" presStyleCnt="2" custLinFactNeighborX="38868">
        <dgm:presLayoutVars>
          <dgm:bulletEnabled val="1"/>
        </dgm:presLayoutVars>
      </dgm:prSet>
      <dgm:spPr/>
      <dgm:t>
        <a:bodyPr/>
        <a:lstStyle/>
        <a:p>
          <a:endParaRPr lang="es-ES"/>
        </a:p>
      </dgm:t>
    </dgm:pt>
  </dgm:ptLst>
  <dgm:cxnLst>
    <dgm:cxn modelId="{66B8D891-0BB9-4126-8F59-CC91501DB14C}" srcId="{BAD2A93D-C8EA-45C4-9359-25485178F8AD}" destId="{5F67874E-1ECE-4215-8138-E238E12C98AB}" srcOrd="0" destOrd="0" parTransId="{47400C7F-8CF1-46BA-B76A-F3C4E85BA7C0}" sibTransId="{752F53CB-1738-4DE4-9F3B-844566C232A1}"/>
    <dgm:cxn modelId="{4FC68884-224F-42B8-A3B0-F755FBB76417}" type="presOf" srcId="{FCCEC710-75FE-4B96-94CF-EBD5BFC89399}" destId="{9271307E-A4AC-443F-A442-B7EBA3474E03}" srcOrd="0" destOrd="0" presId="urn:microsoft.com/office/officeart/2005/8/layout/venn3"/>
    <dgm:cxn modelId="{71567FFE-9BA5-44A3-AEE2-70D3258FD7FF}" srcId="{BAD2A93D-C8EA-45C4-9359-25485178F8AD}" destId="{FCCEC710-75FE-4B96-94CF-EBD5BFC89399}" srcOrd="1" destOrd="0" parTransId="{A9C6E4B7-F943-4C37-BFB2-1D9BCF39738B}" sibTransId="{4847A562-04D9-4BD9-9376-7C4BBB99E6F7}"/>
    <dgm:cxn modelId="{058C1D79-710D-44FB-9AC3-2BB6FE12AC67}" type="presOf" srcId="{5F67874E-1ECE-4215-8138-E238E12C98AB}" destId="{50BF1474-79FD-487A-85FF-3F8D69AA187A}" srcOrd="0" destOrd="0" presId="urn:microsoft.com/office/officeart/2005/8/layout/venn3"/>
    <dgm:cxn modelId="{36226796-66DB-4CCA-8C42-D709C2CB01D1}" type="presOf" srcId="{BAD2A93D-C8EA-45C4-9359-25485178F8AD}" destId="{8EAE2110-32DC-4CE3-8106-E85114F3A745}" srcOrd="0" destOrd="0" presId="urn:microsoft.com/office/officeart/2005/8/layout/venn3"/>
    <dgm:cxn modelId="{F5D1DD33-CBBE-4535-927F-FA5D96EC718A}" type="presParOf" srcId="{8EAE2110-32DC-4CE3-8106-E85114F3A745}" destId="{50BF1474-79FD-487A-85FF-3F8D69AA187A}" srcOrd="0" destOrd="0" presId="urn:microsoft.com/office/officeart/2005/8/layout/venn3"/>
    <dgm:cxn modelId="{56B1319E-13F1-4790-AE18-3EFC932027A6}" type="presParOf" srcId="{8EAE2110-32DC-4CE3-8106-E85114F3A745}" destId="{1AEB12C0-3AE0-4063-985E-BB5F1E6B1DCD}" srcOrd="1" destOrd="0" presId="urn:microsoft.com/office/officeart/2005/8/layout/venn3"/>
    <dgm:cxn modelId="{3678BCFB-B0FD-4EF3-8566-978D88093E43}" type="presParOf" srcId="{8EAE2110-32DC-4CE3-8106-E85114F3A745}" destId="{9271307E-A4AC-443F-A442-B7EBA3474E03}" srcOrd="2" destOrd="0" presId="urn:microsoft.com/office/officeart/2005/8/layout/ven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3BE5248-0444-4D40-82D8-397CBC75563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B60C2441-ADCF-40EA-B730-02263006E6C0}">
      <dgm:prSet custT="1"/>
      <dgm:spPr/>
      <dgm:t>
        <a:bodyPr/>
        <a:lstStyle/>
        <a:p>
          <a:pPr algn="just" rtl="0">
            <a:spcAft>
              <a:spcPct val="35000"/>
            </a:spcAft>
          </a:pPr>
          <a:r>
            <a:rPr lang="es-CL" sz="1400" b="1" u="sng" dirty="0" smtClean="0"/>
            <a:t>CESFAM - </a:t>
          </a:r>
          <a:r>
            <a:rPr lang="es-CL" sz="1400" b="1" u="sng" dirty="0" smtClean="0">
              <a:solidFill>
                <a:schemeClr val="bg1"/>
              </a:solidFill>
            </a:rPr>
            <a:t>CESCOF</a:t>
          </a:r>
        </a:p>
        <a:p>
          <a:pPr algn="just" rtl="0">
            <a:spcAft>
              <a:spcPct val="35000"/>
            </a:spcAft>
          </a:pPr>
          <a:r>
            <a:rPr lang="es-CL" sz="1600" b="1" dirty="0" smtClean="0"/>
            <a:t>Meta 21</a:t>
          </a:r>
          <a:r>
            <a:rPr lang="es-CL" sz="1400" dirty="0" smtClean="0"/>
            <a:t> nuevos centros de salud primaria. </a:t>
          </a:r>
        </a:p>
        <a:p>
          <a:pPr algn="just" rtl="0">
            <a:spcAft>
              <a:spcPts val="60"/>
            </a:spcAft>
          </a:pPr>
          <a:r>
            <a:rPr lang="es-CL" sz="1600" b="1" dirty="0" smtClean="0"/>
            <a:t>- 3</a:t>
          </a:r>
          <a:r>
            <a:rPr lang="es-CL" sz="1400" dirty="0" smtClean="0"/>
            <a:t> Terminados.</a:t>
          </a:r>
        </a:p>
        <a:p>
          <a:pPr algn="just" rtl="0">
            <a:spcAft>
              <a:spcPts val="60"/>
            </a:spcAft>
          </a:pPr>
          <a:r>
            <a:rPr lang="es-CL" sz="1600" b="1" dirty="0" smtClean="0"/>
            <a:t>-11</a:t>
          </a:r>
          <a:r>
            <a:rPr lang="es-CL" sz="1400" dirty="0" smtClean="0"/>
            <a:t> en proceso de licitación.</a:t>
          </a:r>
        </a:p>
        <a:p>
          <a:pPr algn="just" rtl="0">
            <a:spcAft>
              <a:spcPts val="60"/>
            </a:spcAft>
          </a:pPr>
          <a:r>
            <a:rPr lang="es-CL" sz="1600" b="1" dirty="0" smtClean="0"/>
            <a:t>- 7</a:t>
          </a:r>
          <a:r>
            <a:rPr lang="es-CL" sz="1400" dirty="0" smtClean="0"/>
            <a:t> en proceso de ejecución </a:t>
          </a:r>
        </a:p>
        <a:p>
          <a:pPr algn="just" rtl="0">
            <a:spcAft>
              <a:spcPts val="60"/>
            </a:spcAft>
          </a:pPr>
          <a:r>
            <a:rPr lang="es-CL" sz="1400" dirty="0" smtClean="0"/>
            <a:t>     (</a:t>
          </a:r>
          <a:r>
            <a:rPr lang="es-CL" sz="1200" dirty="0" smtClean="0"/>
            <a:t>4) Diseño -  (3) Obras.</a:t>
          </a:r>
          <a:endParaRPr lang="es-CL" sz="1200" dirty="0"/>
        </a:p>
      </dgm:t>
    </dgm:pt>
    <dgm:pt modelId="{75FCF555-86E6-495E-9962-BC3E8D77789F}" type="parTrans" cxnId="{7034F9E6-6DFC-46AA-A03B-6A1EE473F181}">
      <dgm:prSet/>
      <dgm:spPr/>
      <dgm:t>
        <a:bodyPr/>
        <a:lstStyle/>
        <a:p>
          <a:endParaRPr lang="es-ES"/>
        </a:p>
      </dgm:t>
    </dgm:pt>
    <dgm:pt modelId="{2ACE3413-9F75-4B2B-A9E5-3211CEDF1DF1}" type="sibTrans" cxnId="{7034F9E6-6DFC-46AA-A03B-6A1EE473F181}">
      <dgm:prSet/>
      <dgm:spPr/>
      <dgm:t>
        <a:bodyPr/>
        <a:lstStyle/>
        <a:p>
          <a:endParaRPr lang="es-ES"/>
        </a:p>
      </dgm:t>
    </dgm:pt>
    <dgm:pt modelId="{9A012FD0-882F-4344-905C-7096B54F3710}" type="pres">
      <dgm:prSet presAssocID="{23BE5248-0444-4D40-82D8-397CBC755633}" presName="linearFlow" presStyleCnt="0">
        <dgm:presLayoutVars>
          <dgm:dir/>
          <dgm:resizeHandles val="exact"/>
        </dgm:presLayoutVars>
      </dgm:prSet>
      <dgm:spPr/>
      <dgm:t>
        <a:bodyPr/>
        <a:lstStyle/>
        <a:p>
          <a:endParaRPr lang="es-ES"/>
        </a:p>
      </dgm:t>
    </dgm:pt>
    <dgm:pt modelId="{CDAE7026-28EC-4964-95AD-40D70F77F374}" type="pres">
      <dgm:prSet presAssocID="{B60C2441-ADCF-40EA-B730-02263006E6C0}" presName="composite" presStyleCnt="0"/>
      <dgm:spPr/>
    </dgm:pt>
    <dgm:pt modelId="{6A55477A-16BC-47A1-A23B-4306D001EFAD}" type="pres">
      <dgm:prSet presAssocID="{B60C2441-ADCF-40EA-B730-02263006E6C0}" presName="imgShp" presStyleLbl="fgImgPlace1" presStyleIdx="0" presStyleCnt="1" custLinFactNeighborX="-55305" custLinFactNeighborY="22159"/>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96FF00CF-6DCD-4D8B-8C86-D5E48785D8DD}" type="pres">
      <dgm:prSet presAssocID="{B60C2441-ADCF-40EA-B730-02263006E6C0}" presName="txShp" presStyleLbl="node1" presStyleIdx="0" presStyleCnt="1" custLinFactNeighborX="28" custLinFactNeighborY="-21090">
        <dgm:presLayoutVars>
          <dgm:bulletEnabled val="1"/>
        </dgm:presLayoutVars>
      </dgm:prSet>
      <dgm:spPr/>
      <dgm:t>
        <a:bodyPr/>
        <a:lstStyle/>
        <a:p>
          <a:endParaRPr lang="es-ES"/>
        </a:p>
      </dgm:t>
    </dgm:pt>
  </dgm:ptLst>
  <dgm:cxnLst>
    <dgm:cxn modelId="{7034F9E6-6DFC-46AA-A03B-6A1EE473F181}" srcId="{23BE5248-0444-4D40-82D8-397CBC755633}" destId="{B60C2441-ADCF-40EA-B730-02263006E6C0}" srcOrd="0" destOrd="0" parTransId="{75FCF555-86E6-495E-9962-BC3E8D77789F}" sibTransId="{2ACE3413-9F75-4B2B-A9E5-3211CEDF1DF1}"/>
    <dgm:cxn modelId="{27C93131-3ABA-4F80-B4F0-8010F1B1AC68}" type="presOf" srcId="{23BE5248-0444-4D40-82D8-397CBC755633}" destId="{9A012FD0-882F-4344-905C-7096B54F3710}" srcOrd="0" destOrd="0" presId="urn:microsoft.com/office/officeart/2005/8/layout/vList3"/>
    <dgm:cxn modelId="{F4D08432-590C-49E0-BA07-C54D50E22609}" type="presOf" srcId="{B60C2441-ADCF-40EA-B730-02263006E6C0}" destId="{96FF00CF-6DCD-4D8B-8C86-D5E48785D8DD}" srcOrd="0" destOrd="0" presId="urn:microsoft.com/office/officeart/2005/8/layout/vList3"/>
    <dgm:cxn modelId="{B0A81FFC-EF7A-4EB6-91A1-1FCD56552936}" type="presParOf" srcId="{9A012FD0-882F-4344-905C-7096B54F3710}" destId="{CDAE7026-28EC-4964-95AD-40D70F77F374}" srcOrd="0" destOrd="0" presId="urn:microsoft.com/office/officeart/2005/8/layout/vList3"/>
    <dgm:cxn modelId="{1CD02A6B-0742-472A-934C-6E464198B334}" type="presParOf" srcId="{CDAE7026-28EC-4964-95AD-40D70F77F374}" destId="{6A55477A-16BC-47A1-A23B-4306D001EFAD}" srcOrd="0" destOrd="0" presId="urn:microsoft.com/office/officeart/2005/8/layout/vList3"/>
    <dgm:cxn modelId="{1C0B8C24-E407-4F0B-842A-F7F1D9BB0F84}" type="presParOf" srcId="{CDAE7026-28EC-4964-95AD-40D70F77F374}" destId="{96FF00CF-6DCD-4D8B-8C86-D5E48785D8DD}" srcOrd="1" destOrd="0" presId="urn:microsoft.com/office/officeart/2005/8/layout/vList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F28765-BECC-43A6-936D-7EB250A3F09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5AEBD29A-FE68-4C18-B7A4-E7CFAAF2446A}">
      <dgm:prSet custT="1"/>
      <dgm:spPr/>
      <dgm:t>
        <a:bodyPr/>
        <a:lstStyle/>
        <a:p>
          <a:pPr algn="just" rtl="0"/>
          <a:r>
            <a:rPr lang="es-CL" sz="1600" dirty="0" smtClean="0"/>
            <a:t>Centro de alta resolución de tratamiento del cáncer. </a:t>
          </a:r>
          <a:r>
            <a:rPr lang="es-CL" sz="1600" b="0" dirty="0" smtClean="0"/>
            <a:t> Diciembre  2020.</a:t>
          </a:r>
        </a:p>
        <a:p>
          <a:pPr algn="just" rtl="0"/>
          <a:r>
            <a:rPr lang="es-CL" sz="1600" b="0" dirty="0" smtClean="0"/>
            <a:t>Centro de Trasplantes </a:t>
          </a:r>
          <a:r>
            <a:rPr lang="es-CL" sz="1600" b="0" dirty="0" err="1" smtClean="0"/>
            <a:t>Multiorganos</a:t>
          </a:r>
          <a:r>
            <a:rPr lang="es-CL" sz="1600" b="0" dirty="0" smtClean="0"/>
            <a:t> .</a:t>
          </a:r>
        </a:p>
        <a:p>
          <a:pPr algn="just" rtl="0"/>
          <a:r>
            <a:rPr lang="es-CL" sz="1600" b="0" dirty="0" smtClean="0"/>
            <a:t>Temuco Dic. 2020 </a:t>
          </a:r>
          <a:endParaRPr lang="es-CL" sz="1600" dirty="0"/>
        </a:p>
      </dgm:t>
    </dgm:pt>
    <dgm:pt modelId="{24BB706E-95E5-4D66-B98E-48A7FF27C7BB}" type="parTrans" cxnId="{72807A04-E018-4477-91DF-3E6DF048402D}">
      <dgm:prSet/>
      <dgm:spPr/>
      <dgm:t>
        <a:bodyPr/>
        <a:lstStyle/>
        <a:p>
          <a:endParaRPr lang="es-ES"/>
        </a:p>
      </dgm:t>
    </dgm:pt>
    <dgm:pt modelId="{C30D8366-198F-4B55-8448-320D78718FC6}" type="sibTrans" cxnId="{72807A04-E018-4477-91DF-3E6DF048402D}">
      <dgm:prSet/>
      <dgm:spPr/>
      <dgm:t>
        <a:bodyPr/>
        <a:lstStyle/>
        <a:p>
          <a:endParaRPr lang="es-ES"/>
        </a:p>
      </dgm:t>
    </dgm:pt>
    <dgm:pt modelId="{8B7AC702-0F3C-4E40-8D41-5C6A71B177F0}" type="pres">
      <dgm:prSet presAssocID="{31F28765-BECC-43A6-936D-7EB250A3F09A}" presName="linearFlow" presStyleCnt="0">
        <dgm:presLayoutVars>
          <dgm:dir/>
          <dgm:resizeHandles val="exact"/>
        </dgm:presLayoutVars>
      </dgm:prSet>
      <dgm:spPr/>
      <dgm:t>
        <a:bodyPr/>
        <a:lstStyle/>
        <a:p>
          <a:endParaRPr lang="es-ES"/>
        </a:p>
      </dgm:t>
    </dgm:pt>
    <dgm:pt modelId="{4C37702C-A3CB-41AF-9650-5536F2BA0E61}" type="pres">
      <dgm:prSet presAssocID="{5AEBD29A-FE68-4C18-B7A4-E7CFAAF2446A}" presName="composite" presStyleCnt="0"/>
      <dgm:spPr/>
    </dgm:pt>
    <dgm:pt modelId="{1443CE88-930C-4AF2-BB8F-D1F2D3029263}" type="pres">
      <dgm:prSet presAssocID="{5AEBD29A-FE68-4C18-B7A4-E7CFAAF2446A}"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DA5C092D-AD39-49E2-916A-E5E5ED00B7F5}" type="pres">
      <dgm:prSet presAssocID="{5AEBD29A-FE68-4C18-B7A4-E7CFAAF2446A}" presName="txShp" presStyleLbl="node1" presStyleIdx="0" presStyleCnt="1" custScaleX="117817">
        <dgm:presLayoutVars>
          <dgm:bulletEnabled val="1"/>
        </dgm:presLayoutVars>
      </dgm:prSet>
      <dgm:spPr/>
      <dgm:t>
        <a:bodyPr/>
        <a:lstStyle/>
        <a:p>
          <a:endParaRPr lang="es-ES"/>
        </a:p>
      </dgm:t>
    </dgm:pt>
  </dgm:ptLst>
  <dgm:cxnLst>
    <dgm:cxn modelId="{72807A04-E018-4477-91DF-3E6DF048402D}" srcId="{31F28765-BECC-43A6-936D-7EB250A3F09A}" destId="{5AEBD29A-FE68-4C18-B7A4-E7CFAAF2446A}" srcOrd="0" destOrd="0" parTransId="{24BB706E-95E5-4D66-B98E-48A7FF27C7BB}" sibTransId="{C30D8366-198F-4B55-8448-320D78718FC6}"/>
    <dgm:cxn modelId="{46DA9C47-FAC8-4B8C-BAF4-D0E7DC70F6FF}" type="presOf" srcId="{31F28765-BECC-43A6-936D-7EB250A3F09A}" destId="{8B7AC702-0F3C-4E40-8D41-5C6A71B177F0}" srcOrd="0" destOrd="0" presId="urn:microsoft.com/office/officeart/2005/8/layout/vList3"/>
    <dgm:cxn modelId="{0CA514A4-D7DC-41AD-A33D-3803A5781026}" type="presOf" srcId="{5AEBD29A-FE68-4C18-B7A4-E7CFAAF2446A}" destId="{DA5C092D-AD39-49E2-916A-E5E5ED00B7F5}" srcOrd="0" destOrd="0" presId="urn:microsoft.com/office/officeart/2005/8/layout/vList3"/>
    <dgm:cxn modelId="{E4344251-98B3-4CF8-89C7-4329D219E245}" type="presParOf" srcId="{8B7AC702-0F3C-4E40-8D41-5C6A71B177F0}" destId="{4C37702C-A3CB-41AF-9650-5536F2BA0E61}" srcOrd="0" destOrd="0" presId="urn:microsoft.com/office/officeart/2005/8/layout/vList3"/>
    <dgm:cxn modelId="{BB34C9B9-6F53-4078-8E2E-BCCCB642FA2F}" type="presParOf" srcId="{4C37702C-A3CB-41AF-9650-5536F2BA0E61}" destId="{1443CE88-930C-4AF2-BB8F-D1F2D3029263}" srcOrd="0" destOrd="0" presId="urn:microsoft.com/office/officeart/2005/8/layout/vList3"/>
    <dgm:cxn modelId="{E2E3D111-D405-4ED4-894D-179F753C73A6}" type="presParOf" srcId="{4C37702C-A3CB-41AF-9650-5536F2BA0E61}" destId="{DA5C092D-AD39-49E2-916A-E5E5ED00B7F5}" srcOrd="1" destOrd="0" presId="urn:microsoft.com/office/officeart/2005/8/layout/vList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FF7FAE-19DA-452C-A9E8-50CD20091B8B}"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34D3E903-80C4-4A51-BA80-7E6F90E68838}">
      <dgm:prSet custT="1"/>
      <dgm:spPr/>
      <dgm:t>
        <a:bodyPr/>
        <a:lstStyle/>
        <a:p>
          <a:pPr algn="just" rtl="0"/>
          <a:r>
            <a:rPr lang="es-CL" sz="1600" b="1" dirty="0" smtClean="0"/>
            <a:t>3.400</a:t>
          </a:r>
          <a:r>
            <a:rPr lang="es-CL" sz="1400" dirty="0" smtClean="0"/>
            <a:t> ha. de frutales nuevos en la región, con una inversión </a:t>
          </a:r>
          <a:r>
            <a:rPr lang="es-CL" sz="1400" b="1" dirty="0" smtClean="0"/>
            <a:t>de </a:t>
          </a:r>
          <a:r>
            <a:rPr lang="es-CL" sz="1600" b="0" dirty="0" smtClean="0"/>
            <a:t>$6.545 millones </a:t>
          </a:r>
          <a:r>
            <a:rPr lang="es-CL" sz="1400" dirty="0" smtClean="0"/>
            <a:t>de pesos, siendo las especies más importantes avellanos europeos, cerezas y castaños.</a:t>
          </a:r>
        </a:p>
        <a:p>
          <a:pPr algn="just" rtl="0"/>
          <a:r>
            <a:rPr lang="es-CL" sz="1200" dirty="0" smtClean="0"/>
            <a:t>Fuente: Catastro Frutícola ODEPA</a:t>
          </a:r>
          <a:endParaRPr lang="es-CL" sz="1200" dirty="0"/>
        </a:p>
      </dgm:t>
    </dgm:pt>
    <dgm:pt modelId="{DF9ACE1A-01C4-479E-AAD6-7790DD5DB166}" type="parTrans" cxnId="{1D647FDE-7B5C-46EF-95F2-D6C8A7F8AA65}">
      <dgm:prSet/>
      <dgm:spPr/>
      <dgm:t>
        <a:bodyPr/>
        <a:lstStyle/>
        <a:p>
          <a:endParaRPr lang="es-ES"/>
        </a:p>
      </dgm:t>
    </dgm:pt>
    <dgm:pt modelId="{A32BBD70-78F5-4E6B-B06B-B46737C15D5C}" type="sibTrans" cxnId="{1D647FDE-7B5C-46EF-95F2-D6C8A7F8AA65}">
      <dgm:prSet/>
      <dgm:spPr/>
      <dgm:t>
        <a:bodyPr/>
        <a:lstStyle/>
        <a:p>
          <a:endParaRPr lang="es-ES"/>
        </a:p>
      </dgm:t>
    </dgm:pt>
    <dgm:pt modelId="{B2588A7C-1A01-437E-980D-D695FBFA655C}" type="pres">
      <dgm:prSet presAssocID="{17FF7FAE-19DA-452C-A9E8-50CD20091B8B}" presName="linearFlow" presStyleCnt="0">
        <dgm:presLayoutVars>
          <dgm:dir/>
          <dgm:resizeHandles val="exact"/>
        </dgm:presLayoutVars>
      </dgm:prSet>
      <dgm:spPr/>
      <dgm:t>
        <a:bodyPr/>
        <a:lstStyle/>
        <a:p>
          <a:endParaRPr lang="es-ES"/>
        </a:p>
      </dgm:t>
    </dgm:pt>
    <dgm:pt modelId="{C8AAD4C0-344D-4C65-B7AB-83E1DD387D06}" type="pres">
      <dgm:prSet presAssocID="{34D3E903-80C4-4A51-BA80-7E6F90E68838}" presName="composite" presStyleCnt="0"/>
      <dgm:spPr/>
    </dgm:pt>
    <dgm:pt modelId="{CA6D54B7-5A30-4C4F-A64E-2FA24EC02B52}" type="pres">
      <dgm:prSet presAssocID="{34D3E903-80C4-4A51-BA80-7E6F90E68838}"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a:lstStyle/>
        <a:p>
          <a:endParaRPr lang="es-ES"/>
        </a:p>
      </dgm:t>
    </dgm:pt>
    <dgm:pt modelId="{132AC29E-3CC3-42EC-917B-33800E452BFA}" type="pres">
      <dgm:prSet presAssocID="{34D3E903-80C4-4A51-BA80-7E6F90E68838}" presName="txShp" presStyleLbl="node1" presStyleIdx="0" presStyleCnt="1">
        <dgm:presLayoutVars>
          <dgm:bulletEnabled val="1"/>
        </dgm:presLayoutVars>
      </dgm:prSet>
      <dgm:spPr/>
      <dgm:t>
        <a:bodyPr/>
        <a:lstStyle/>
        <a:p>
          <a:endParaRPr lang="es-ES"/>
        </a:p>
      </dgm:t>
    </dgm:pt>
  </dgm:ptLst>
  <dgm:cxnLst>
    <dgm:cxn modelId="{1D647FDE-7B5C-46EF-95F2-D6C8A7F8AA65}" srcId="{17FF7FAE-19DA-452C-A9E8-50CD20091B8B}" destId="{34D3E903-80C4-4A51-BA80-7E6F90E68838}" srcOrd="0" destOrd="0" parTransId="{DF9ACE1A-01C4-479E-AAD6-7790DD5DB166}" sibTransId="{A32BBD70-78F5-4E6B-B06B-B46737C15D5C}"/>
    <dgm:cxn modelId="{268508EE-09EC-4046-8341-C4A38398BD46}" type="presOf" srcId="{17FF7FAE-19DA-452C-A9E8-50CD20091B8B}" destId="{B2588A7C-1A01-437E-980D-D695FBFA655C}" srcOrd="0" destOrd="0" presId="urn:microsoft.com/office/officeart/2005/8/layout/vList3"/>
    <dgm:cxn modelId="{DE469F7C-6389-40C7-B9BB-890D7DBDFE12}" type="presOf" srcId="{34D3E903-80C4-4A51-BA80-7E6F90E68838}" destId="{132AC29E-3CC3-42EC-917B-33800E452BFA}" srcOrd="0" destOrd="0" presId="urn:microsoft.com/office/officeart/2005/8/layout/vList3"/>
    <dgm:cxn modelId="{BBB37EC6-D933-4757-84A8-F496ADFDAB50}" type="presParOf" srcId="{B2588A7C-1A01-437E-980D-D695FBFA655C}" destId="{C8AAD4C0-344D-4C65-B7AB-83E1DD387D06}" srcOrd="0" destOrd="0" presId="urn:microsoft.com/office/officeart/2005/8/layout/vList3"/>
    <dgm:cxn modelId="{5F33389F-95CA-4778-A997-52229370B30E}" type="presParOf" srcId="{C8AAD4C0-344D-4C65-B7AB-83E1DD387D06}" destId="{CA6D54B7-5A30-4C4F-A64E-2FA24EC02B52}" srcOrd="0" destOrd="0" presId="urn:microsoft.com/office/officeart/2005/8/layout/vList3"/>
    <dgm:cxn modelId="{16203C96-48B8-46D2-AA06-F5A0A97DE603}" type="presParOf" srcId="{C8AAD4C0-344D-4C65-B7AB-83E1DD387D06}" destId="{132AC29E-3CC3-42EC-917B-33800E452BFA}"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9D0FF5-6E3E-4788-A1DA-6EEF5940FF43}"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s-ES"/>
        </a:p>
      </dgm:t>
    </dgm:pt>
    <dgm:pt modelId="{DD96D9B3-CC47-4964-A282-955B0579EE32}">
      <dgm:prSet custT="1"/>
      <dgm:spPr/>
      <dgm:t>
        <a:bodyPr/>
        <a:lstStyle/>
        <a:p>
          <a:pPr algn="just" rtl="0"/>
          <a:r>
            <a:rPr lang="es-CL" sz="1600" b="1" dirty="0" smtClean="0"/>
            <a:t>2.645</a:t>
          </a:r>
          <a:r>
            <a:rPr lang="es-CL" sz="1400" dirty="0" smtClean="0"/>
            <a:t> agricultores se han beneficiado con </a:t>
          </a:r>
          <a:r>
            <a:rPr lang="es-CL" sz="1600" b="0" dirty="0" smtClean="0"/>
            <a:t>2.350</a:t>
          </a:r>
          <a:r>
            <a:rPr lang="es-CL" sz="1400" dirty="0" smtClean="0"/>
            <a:t> proyectos productivos a través del programa de desarrollo de inversiones de INDAP.</a:t>
          </a:r>
          <a:endParaRPr lang="es-CL" sz="1400" dirty="0"/>
        </a:p>
      </dgm:t>
    </dgm:pt>
    <dgm:pt modelId="{D4E9C79F-94AF-48F5-967E-FB86E24FC2DF}" type="parTrans" cxnId="{A76DFBF6-73A8-4453-B6D5-24B5EADBA40A}">
      <dgm:prSet/>
      <dgm:spPr/>
      <dgm:t>
        <a:bodyPr/>
        <a:lstStyle/>
        <a:p>
          <a:endParaRPr lang="es-ES"/>
        </a:p>
      </dgm:t>
    </dgm:pt>
    <dgm:pt modelId="{13C7B4DD-4D29-4EAE-A296-1EACA54FE29C}" type="sibTrans" cxnId="{A76DFBF6-73A8-4453-B6D5-24B5EADBA40A}">
      <dgm:prSet/>
      <dgm:spPr/>
      <dgm:t>
        <a:bodyPr/>
        <a:lstStyle/>
        <a:p>
          <a:endParaRPr lang="es-ES"/>
        </a:p>
      </dgm:t>
    </dgm:pt>
    <dgm:pt modelId="{9E3BCEEB-7699-4C06-8646-32274FF83132}" type="pres">
      <dgm:prSet presAssocID="{039D0FF5-6E3E-4788-A1DA-6EEF5940FF43}" presName="linearFlow" presStyleCnt="0">
        <dgm:presLayoutVars>
          <dgm:dir/>
          <dgm:resizeHandles val="exact"/>
        </dgm:presLayoutVars>
      </dgm:prSet>
      <dgm:spPr/>
      <dgm:t>
        <a:bodyPr/>
        <a:lstStyle/>
        <a:p>
          <a:endParaRPr lang="es-ES"/>
        </a:p>
      </dgm:t>
    </dgm:pt>
    <dgm:pt modelId="{756D8405-575B-4643-BBF7-A8F5E14A7D21}" type="pres">
      <dgm:prSet presAssocID="{DD96D9B3-CC47-4964-A282-955B0579EE32}" presName="composite" presStyleCnt="0"/>
      <dgm:spPr/>
    </dgm:pt>
    <dgm:pt modelId="{32FD445C-162E-4B69-90AE-DA656D178059}" type="pres">
      <dgm:prSet presAssocID="{DD96D9B3-CC47-4964-A282-955B0579EE32}" presName="imgShp"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40D87767-1F58-4885-B75F-8EC6B28600CF}" type="pres">
      <dgm:prSet presAssocID="{DD96D9B3-CC47-4964-A282-955B0579EE32}" presName="txShp" presStyleLbl="node1" presStyleIdx="0" presStyleCnt="1">
        <dgm:presLayoutVars>
          <dgm:bulletEnabled val="1"/>
        </dgm:presLayoutVars>
      </dgm:prSet>
      <dgm:spPr/>
      <dgm:t>
        <a:bodyPr/>
        <a:lstStyle/>
        <a:p>
          <a:endParaRPr lang="es-ES"/>
        </a:p>
      </dgm:t>
    </dgm:pt>
  </dgm:ptLst>
  <dgm:cxnLst>
    <dgm:cxn modelId="{E521E3E3-BECD-45AC-8E75-775280C5D4A4}" type="presOf" srcId="{DD96D9B3-CC47-4964-A282-955B0579EE32}" destId="{40D87767-1F58-4885-B75F-8EC6B28600CF}" srcOrd="0" destOrd="0" presId="urn:microsoft.com/office/officeart/2005/8/layout/vList3"/>
    <dgm:cxn modelId="{A76DFBF6-73A8-4453-B6D5-24B5EADBA40A}" srcId="{039D0FF5-6E3E-4788-A1DA-6EEF5940FF43}" destId="{DD96D9B3-CC47-4964-A282-955B0579EE32}" srcOrd="0" destOrd="0" parTransId="{D4E9C79F-94AF-48F5-967E-FB86E24FC2DF}" sibTransId="{13C7B4DD-4D29-4EAE-A296-1EACA54FE29C}"/>
    <dgm:cxn modelId="{0E9B75EC-A580-40EF-A2F9-467797B2E55F}" type="presOf" srcId="{039D0FF5-6E3E-4788-A1DA-6EEF5940FF43}" destId="{9E3BCEEB-7699-4C06-8646-32274FF83132}" srcOrd="0" destOrd="0" presId="urn:microsoft.com/office/officeart/2005/8/layout/vList3"/>
    <dgm:cxn modelId="{91D38544-BC49-467B-B3D8-C5084D3E900F}" type="presParOf" srcId="{9E3BCEEB-7699-4C06-8646-32274FF83132}" destId="{756D8405-575B-4643-BBF7-A8F5E14A7D21}" srcOrd="0" destOrd="0" presId="urn:microsoft.com/office/officeart/2005/8/layout/vList3"/>
    <dgm:cxn modelId="{685227A8-34ED-4984-8E34-06F8ACE63386}" type="presParOf" srcId="{756D8405-575B-4643-BBF7-A8F5E14A7D21}" destId="{32FD445C-162E-4B69-90AE-DA656D178059}" srcOrd="0" destOrd="0" presId="urn:microsoft.com/office/officeart/2005/8/layout/vList3"/>
    <dgm:cxn modelId="{916A0908-1F2E-417A-B038-E5569761CCA5}" type="presParOf" srcId="{756D8405-575B-4643-BBF7-A8F5E14A7D21}" destId="{40D87767-1F58-4885-B75F-8EC6B28600CF}"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EF3AD-EB6E-434E-B0CE-EC85B9B703EC}">
      <dsp:nvSpPr>
        <dsp:cNvPr id="0" name=""/>
        <dsp:cNvSpPr/>
      </dsp:nvSpPr>
      <dsp:spPr>
        <a:xfrm rot="10800000">
          <a:off x="1359536" y="0"/>
          <a:ext cx="3946690" cy="178699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8013"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569</a:t>
          </a:r>
          <a:r>
            <a:rPr lang="es-CL" sz="1800" kern="1200" dirty="0" smtClean="0"/>
            <a:t> </a:t>
          </a:r>
          <a:r>
            <a:rPr lang="es-CL" sz="1400" kern="1200" dirty="0" smtClean="0"/>
            <a:t>kilómetros de caminos rurales en la región.</a:t>
          </a:r>
        </a:p>
        <a:p>
          <a:pPr lvl="0" algn="just" defTabSz="711200" rtl="0">
            <a:lnSpc>
              <a:spcPct val="90000"/>
            </a:lnSpc>
            <a:spcBef>
              <a:spcPct val="0"/>
            </a:spcBef>
            <a:spcAft>
              <a:spcPct val="35000"/>
            </a:spcAft>
          </a:pPr>
          <a:r>
            <a:rPr lang="es-CL" sz="1400" kern="1200" dirty="0" smtClean="0"/>
            <a:t>- 70 Km. Camino Básicos.</a:t>
          </a:r>
        </a:p>
        <a:p>
          <a:pPr lvl="0" algn="just" defTabSz="711200" rtl="0">
            <a:lnSpc>
              <a:spcPct val="90000"/>
            </a:lnSpc>
            <a:spcBef>
              <a:spcPct val="0"/>
            </a:spcBef>
            <a:spcAft>
              <a:spcPct val="35000"/>
            </a:spcAft>
          </a:pPr>
          <a:r>
            <a:rPr lang="es-CL" sz="1400" kern="1200" dirty="0" smtClean="0"/>
            <a:t>- 499 Km. Caminos Indígena.</a:t>
          </a:r>
        </a:p>
        <a:p>
          <a:pPr lvl="0" algn="just" defTabSz="711200" rtl="0">
            <a:lnSpc>
              <a:spcPct val="90000"/>
            </a:lnSpc>
            <a:spcBef>
              <a:spcPct val="0"/>
            </a:spcBef>
            <a:spcAft>
              <a:spcPct val="35000"/>
            </a:spcAft>
          </a:pPr>
          <a:r>
            <a:rPr lang="es-CL" sz="1400" kern="1200" dirty="0" smtClean="0"/>
            <a:t>A Dic. 2019:    1.194  Km.</a:t>
          </a:r>
        </a:p>
        <a:p>
          <a:pPr lvl="0" algn="just" defTabSz="711200" rtl="0">
            <a:lnSpc>
              <a:spcPct val="90000"/>
            </a:lnSpc>
            <a:spcBef>
              <a:spcPct val="0"/>
            </a:spcBef>
            <a:spcAft>
              <a:spcPct val="35000"/>
            </a:spcAft>
          </a:pPr>
          <a:r>
            <a:rPr lang="es-CL" sz="1400" kern="1200" dirty="0" smtClean="0"/>
            <a:t>A Dic. 2020:    1.791  Km.</a:t>
          </a:r>
          <a:endParaRPr lang="es-CL" sz="1400" kern="1200" dirty="0"/>
        </a:p>
      </dsp:txBody>
      <dsp:txXfrm rot="10800000">
        <a:off x="1806283" y="0"/>
        <a:ext cx="3499943" cy="1786990"/>
      </dsp:txXfrm>
    </dsp:sp>
    <dsp:sp modelId="{3D237F19-9A58-4989-AD70-3636413A7C8D}">
      <dsp:nvSpPr>
        <dsp:cNvPr id="0" name=""/>
        <dsp:cNvSpPr/>
      </dsp:nvSpPr>
      <dsp:spPr>
        <a:xfrm>
          <a:off x="216929" y="0"/>
          <a:ext cx="1786990" cy="178699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8BB3-243A-4B07-8333-EACA769A41C7}">
      <dsp:nvSpPr>
        <dsp:cNvPr id="0" name=""/>
        <dsp:cNvSpPr/>
      </dsp:nvSpPr>
      <dsp:spPr>
        <a:xfrm rot="10800000">
          <a:off x="996315" y="0"/>
          <a:ext cx="3610362" cy="16068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589"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356</a:t>
          </a:r>
          <a:r>
            <a:rPr lang="es-CL" sz="1400" kern="1200" dirty="0" smtClean="0"/>
            <a:t> agricultores se han financiado a través de la Línea especial de crédito frutícola para la </a:t>
          </a:r>
          <a:r>
            <a:rPr lang="es-CL" sz="1400" b="1" kern="1200" dirty="0" smtClean="0"/>
            <a:t>Agricultura Familiar Campesina (AFC) </a:t>
          </a:r>
          <a:r>
            <a:rPr lang="es-CL" sz="1400" kern="1200" dirty="0" smtClean="0"/>
            <a:t>de INDAP, creada especialmente para el plan.</a:t>
          </a:r>
          <a:endParaRPr lang="es-CL" sz="1400" kern="1200" dirty="0"/>
        </a:p>
      </dsp:txBody>
      <dsp:txXfrm rot="10800000">
        <a:off x="1398034" y="0"/>
        <a:ext cx="3208643" cy="1606878"/>
      </dsp:txXfrm>
    </dsp:sp>
    <dsp:sp modelId="{9D027FFD-BBA0-4CF7-B81D-6F68CA051EC0}">
      <dsp:nvSpPr>
        <dsp:cNvPr id="0" name=""/>
        <dsp:cNvSpPr/>
      </dsp:nvSpPr>
      <dsp:spPr>
        <a:xfrm>
          <a:off x="349971" y="0"/>
          <a:ext cx="1606878" cy="1606878"/>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B48EA-A2B1-4116-815F-9245B9D84C55}">
      <dsp:nvSpPr>
        <dsp:cNvPr id="0" name=""/>
        <dsp:cNvSpPr/>
      </dsp:nvSpPr>
      <dsp:spPr>
        <a:xfrm rot="10800000">
          <a:off x="1121281" y="0"/>
          <a:ext cx="3023899" cy="143849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4334"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Desde </a:t>
          </a:r>
          <a:r>
            <a:rPr lang="es-CL" sz="1600" b="1" kern="1200" dirty="0" smtClean="0"/>
            <a:t>2018</a:t>
          </a:r>
          <a:r>
            <a:rPr lang="es-CL" sz="1400" kern="1200" dirty="0" smtClean="0"/>
            <a:t> se han contratado un total de </a:t>
          </a:r>
          <a:r>
            <a:rPr lang="es-CL" sz="1600" b="1" kern="1200" dirty="0" smtClean="0"/>
            <a:t>4.876 pólizas </a:t>
          </a:r>
          <a:r>
            <a:rPr lang="es-CL" sz="1400" kern="1200" dirty="0" smtClean="0"/>
            <a:t>de seguro agrícola en la región.</a:t>
          </a:r>
          <a:endParaRPr lang="es-CL" sz="1400" kern="1200" dirty="0"/>
        </a:p>
      </dsp:txBody>
      <dsp:txXfrm rot="10800000">
        <a:off x="1480903" y="0"/>
        <a:ext cx="2664277" cy="1438490"/>
      </dsp:txXfrm>
    </dsp:sp>
    <dsp:sp modelId="{0CAAAD4A-00AF-4AFE-8E64-3E2DD16E0A5E}">
      <dsp:nvSpPr>
        <dsp:cNvPr id="0" name=""/>
        <dsp:cNvSpPr/>
      </dsp:nvSpPr>
      <dsp:spPr>
        <a:xfrm>
          <a:off x="402036" y="0"/>
          <a:ext cx="1438490" cy="1438490"/>
        </a:xfrm>
        <a:prstGeom prst="ellipse">
          <a:avLst/>
        </a:prstGeom>
        <a:blipFill>
          <a:blip xmlns:r="http://schemas.openxmlformats.org/officeDocument/2006/relationships" r:embed="rId1"/>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16AE4-BF02-466B-B70C-D9B9B98E6798}">
      <dsp:nvSpPr>
        <dsp:cNvPr id="0" name=""/>
        <dsp:cNvSpPr/>
      </dsp:nvSpPr>
      <dsp:spPr>
        <a:xfrm rot="10800000">
          <a:off x="1430195" y="0"/>
          <a:ext cx="3978645" cy="171222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5043"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En relación a hortalizas, hay </a:t>
          </a:r>
          <a:r>
            <a:rPr lang="es-CL" sz="1600" b="1" kern="1200" dirty="0" smtClean="0"/>
            <a:t>2.500</a:t>
          </a:r>
          <a:r>
            <a:rPr lang="es-CL" sz="1400" kern="1200" dirty="0" smtClean="0"/>
            <a:t> </a:t>
          </a:r>
          <a:r>
            <a:rPr lang="es-CL" sz="1600" b="1" kern="1200" dirty="0" smtClean="0"/>
            <a:t>ha</a:t>
          </a:r>
          <a:r>
            <a:rPr lang="es-CL" sz="1400" kern="1200" dirty="0" smtClean="0"/>
            <a:t> de producción, siendo las lechugas, puerros, acelgas y cebollines las más importantes.</a:t>
          </a:r>
        </a:p>
        <a:p>
          <a:pPr lvl="0" algn="just" defTabSz="622300" rtl="0">
            <a:lnSpc>
              <a:spcPct val="90000"/>
            </a:lnSpc>
            <a:spcBef>
              <a:spcPct val="0"/>
            </a:spcBef>
            <a:spcAft>
              <a:spcPct val="35000"/>
            </a:spcAft>
          </a:pPr>
          <a:r>
            <a:rPr lang="es-CL" sz="1400" kern="1200" dirty="0" smtClean="0"/>
            <a:t>Principalmente programas INDAP.</a:t>
          </a:r>
        </a:p>
        <a:p>
          <a:pPr lvl="0" algn="just" defTabSz="622300" rtl="0">
            <a:lnSpc>
              <a:spcPct val="90000"/>
            </a:lnSpc>
            <a:spcBef>
              <a:spcPct val="0"/>
            </a:spcBef>
            <a:spcAft>
              <a:spcPct val="35000"/>
            </a:spcAft>
          </a:pPr>
          <a:r>
            <a:rPr lang="es-CL" sz="1400" kern="1200" dirty="0" smtClean="0"/>
            <a:t>Fuente: Catastro Frutícola ODEPA</a:t>
          </a:r>
          <a:endParaRPr lang="es-CL" sz="1400" kern="1200" dirty="0"/>
        </a:p>
      </dsp:txBody>
      <dsp:txXfrm rot="10800000">
        <a:off x="1858251" y="0"/>
        <a:ext cx="3550589" cy="1712224"/>
      </dsp:txXfrm>
    </dsp:sp>
    <dsp:sp modelId="{751CE4DD-9629-445A-91A3-B29D605ABE47}">
      <dsp:nvSpPr>
        <dsp:cNvPr id="0" name=""/>
        <dsp:cNvSpPr/>
      </dsp:nvSpPr>
      <dsp:spPr>
        <a:xfrm>
          <a:off x="574083" y="0"/>
          <a:ext cx="1712224" cy="171222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254863" y="1115"/>
          <a:ext cx="3504351" cy="171798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2617"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CNR</a:t>
          </a:r>
          <a:r>
            <a:rPr lang="es-CL" sz="1400" kern="1200" dirty="0" smtClean="0"/>
            <a:t> lanzó </a:t>
          </a:r>
          <a:r>
            <a:rPr lang="es-CL" sz="1600" b="1" kern="1200" dirty="0" smtClean="0"/>
            <a:t>2 concursos </a:t>
          </a:r>
          <a:r>
            <a:rPr lang="es-CL" sz="1400" kern="1200" dirty="0" smtClean="0"/>
            <a:t>durante 2019 dispone de </a:t>
          </a:r>
          <a:r>
            <a:rPr lang="es-CL" sz="1600" b="1" kern="1200" dirty="0" smtClean="0"/>
            <a:t>3 mil millones </a:t>
          </a:r>
          <a:r>
            <a:rPr lang="es-CL" sz="1400" kern="1200" dirty="0" smtClean="0"/>
            <a:t>de pesos para financiar proyectos regionales.</a:t>
          </a:r>
          <a:endParaRPr lang="es-CL" sz="1400" kern="1200" dirty="0"/>
        </a:p>
      </dsp:txBody>
      <dsp:txXfrm rot="10800000">
        <a:off x="1684358" y="1115"/>
        <a:ext cx="3074856" cy="1717980"/>
      </dsp:txXfrm>
    </dsp:sp>
    <dsp:sp modelId="{CA6D54B7-5A30-4C4F-A64E-2FA24EC02B52}">
      <dsp:nvSpPr>
        <dsp:cNvPr id="0" name=""/>
        <dsp:cNvSpPr/>
      </dsp:nvSpPr>
      <dsp:spPr>
        <a:xfrm>
          <a:off x="510486" y="115729"/>
          <a:ext cx="1488752" cy="1488752"/>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8BB3-243A-4B07-8333-EACA769A41C7}">
      <dsp:nvSpPr>
        <dsp:cNvPr id="0" name=""/>
        <dsp:cNvSpPr/>
      </dsp:nvSpPr>
      <dsp:spPr>
        <a:xfrm rot="10800000">
          <a:off x="1231958" y="0"/>
          <a:ext cx="3296171" cy="16068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8589" tIns="53340" rIns="99568" bIns="53340" numCol="1" spcCol="1270" anchor="ctr" anchorCtr="0">
          <a:noAutofit/>
        </a:bodyPr>
        <a:lstStyle/>
        <a:p>
          <a:pPr lvl="0" algn="just" defTabSz="622300" rtl="0">
            <a:lnSpc>
              <a:spcPct val="90000"/>
            </a:lnSpc>
            <a:spcBef>
              <a:spcPct val="0"/>
            </a:spcBef>
            <a:spcAft>
              <a:spcPct val="35000"/>
            </a:spcAft>
          </a:pPr>
          <a:r>
            <a:rPr lang="es-CL" sz="1400" b="0" kern="1200" dirty="0" smtClean="0"/>
            <a:t>Financiamiento de </a:t>
          </a:r>
          <a:r>
            <a:rPr lang="es-CL" sz="1400" b="1" kern="1200" dirty="0" smtClean="0"/>
            <a:t>60 proyectos de riego </a:t>
          </a:r>
          <a:r>
            <a:rPr lang="es-CL" sz="1400" kern="1200" dirty="0" smtClean="0"/>
            <a:t>con fuentes de energía renovable no convencional. CNR – INDAP.</a:t>
          </a:r>
          <a:endParaRPr lang="es-CL" sz="1400" kern="1200" dirty="0"/>
        </a:p>
      </dsp:txBody>
      <dsp:txXfrm rot="10800000">
        <a:off x="1633677" y="0"/>
        <a:ext cx="2894452" cy="1606878"/>
      </dsp:txXfrm>
    </dsp:sp>
    <dsp:sp modelId="{9D027FFD-BBA0-4CF7-B81D-6F68CA051EC0}">
      <dsp:nvSpPr>
        <dsp:cNvPr id="0" name=""/>
        <dsp:cNvSpPr/>
      </dsp:nvSpPr>
      <dsp:spPr>
        <a:xfrm>
          <a:off x="428518" y="0"/>
          <a:ext cx="1606878" cy="1606878"/>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B48EA-A2B1-4116-815F-9245B9D84C55}">
      <dsp:nvSpPr>
        <dsp:cNvPr id="0" name=""/>
        <dsp:cNvSpPr/>
      </dsp:nvSpPr>
      <dsp:spPr>
        <a:xfrm rot="10800000">
          <a:off x="557543" y="64629"/>
          <a:ext cx="5584413" cy="423366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0751" tIns="49530" rIns="92456" bIns="49530" numCol="1" spcCol="1270" anchor="ctr" anchorCtr="0">
          <a:noAutofit/>
        </a:bodyPr>
        <a:lstStyle/>
        <a:p>
          <a:pPr lvl="0" algn="just" defTabSz="577850" rtl="0">
            <a:lnSpc>
              <a:spcPct val="90000"/>
            </a:lnSpc>
            <a:spcBef>
              <a:spcPct val="0"/>
            </a:spcBef>
            <a:spcAft>
              <a:spcPct val="35000"/>
            </a:spcAft>
          </a:pPr>
          <a:r>
            <a:rPr lang="es-CL" sz="1300" b="1" u="sng" kern="1200" dirty="0" smtClean="0"/>
            <a:t>EN EJECUCIÓN</a:t>
          </a:r>
        </a:p>
        <a:p>
          <a:pPr lvl="0" algn="just" defTabSz="577850" rtl="0">
            <a:lnSpc>
              <a:spcPct val="90000"/>
            </a:lnSpc>
            <a:spcBef>
              <a:spcPct val="0"/>
            </a:spcBef>
            <a:spcAft>
              <a:spcPct val="35000"/>
            </a:spcAft>
          </a:pPr>
          <a:r>
            <a:rPr lang="es-CL" sz="1300" kern="1200" dirty="0" smtClean="0"/>
            <a:t>Convenio CNR-Gore: 1000 has. comprometidas. </a:t>
          </a:r>
          <a:r>
            <a:rPr lang="es-CL" sz="1300" b="1" kern="1200" dirty="0" smtClean="0"/>
            <a:t>Avances: 150,62 has.</a:t>
          </a:r>
        </a:p>
        <a:p>
          <a:pPr lvl="0" algn="just" defTabSz="577850" rtl="0">
            <a:lnSpc>
              <a:spcPct val="90000"/>
            </a:lnSpc>
            <a:spcBef>
              <a:spcPct val="0"/>
            </a:spcBef>
            <a:spcAft>
              <a:spcPct val="35000"/>
            </a:spcAft>
          </a:pPr>
          <a:r>
            <a:rPr lang="es-CL" sz="1300" kern="1200" dirty="0" smtClean="0"/>
            <a:t>CNR LEY 18.450: 13.200 has. comprometidas. </a:t>
          </a:r>
          <a:r>
            <a:rPr lang="es-CL" sz="1300" b="1" kern="1200" dirty="0" smtClean="0"/>
            <a:t>Avance: 1.520,2 has. </a:t>
          </a:r>
        </a:p>
        <a:p>
          <a:pPr lvl="0" algn="just" defTabSz="577850" rtl="0">
            <a:lnSpc>
              <a:spcPct val="90000"/>
            </a:lnSpc>
            <a:spcBef>
              <a:spcPct val="0"/>
            </a:spcBef>
            <a:spcAft>
              <a:spcPct val="35000"/>
            </a:spcAft>
          </a:pPr>
          <a:r>
            <a:rPr lang="es-CL" sz="1300" kern="1200" dirty="0" smtClean="0"/>
            <a:t>INDAP concursos PRI y PRA: 3.400 ha comprometidas.</a:t>
          </a:r>
        </a:p>
        <a:p>
          <a:pPr lvl="0" algn="just" defTabSz="577850" rtl="0">
            <a:lnSpc>
              <a:spcPct val="90000"/>
            </a:lnSpc>
            <a:spcBef>
              <a:spcPct val="0"/>
            </a:spcBef>
            <a:spcAft>
              <a:spcPct val="35000"/>
            </a:spcAft>
          </a:pPr>
          <a:r>
            <a:rPr lang="es-CL" sz="1300" kern="1200" dirty="0" smtClean="0"/>
            <a:t> </a:t>
          </a:r>
          <a:r>
            <a:rPr lang="es-CL" sz="1300" b="1" kern="1200" dirty="0" smtClean="0"/>
            <a:t>Avance: 391,1 has. </a:t>
          </a:r>
        </a:p>
        <a:p>
          <a:pPr lvl="0" algn="just" defTabSz="577850" rtl="0">
            <a:lnSpc>
              <a:spcPct val="90000"/>
            </a:lnSpc>
            <a:spcBef>
              <a:spcPct val="0"/>
            </a:spcBef>
            <a:spcAft>
              <a:spcPct val="35000"/>
            </a:spcAft>
          </a:pPr>
          <a:r>
            <a:rPr lang="es-CL" sz="1300" kern="1200" dirty="0" err="1" smtClean="0"/>
            <a:t>Conadi</a:t>
          </a:r>
          <a:r>
            <a:rPr lang="es-CL" sz="1300" kern="1200" dirty="0" smtClean="0"/>
            <a:t>: 4.968 has. comprometidas.</a:t>
          </a:r>
        </a:p>
        <a:p>
          <a:pPr lvl="0" algn="just" defTabSz="577850" rtl="0">
            <a:lnSpc>
              <a:spcPct val="90000"/>
            </a:lnSpc>
            <a:spcBef>
              <a:spcPct val="0"/>
            </a:spcBef>
            <a:spcAft>
              <a:spcPct val="35000"/>
            </a:spcAft>
          </a:pPr>
          <a:r>
            <a:rPr lang="es-CL" sz="1300" b="1" kern="1200" dirty="0" smtClean="0"/>
            <a:t>Avance: 747 has.  </a:t>
          </a:r>
        </a:p>
        <a:p>
          <a:pPr lvl="0" algn="just" defTabSz="577850" rtl="0">
            <a:lnSpc>
              <a:spcPct val="90000"/>
            </a:lnSpc>
            <a:spcBef>
              <a:spcPct val="0"/>
            </a:spcBef>
            <a:spcAft>
              <a:spcPct val="35000"/>
            </a:spcAft>
          </a:pPr>
          <a:r>
            <a:rPr lang="es-CL" sz="1300" b="1" u="sng" kern="1200" dirty="0" smtClean="0"/>
            <a:t>EN PROYECTO: </a:t>
          </a:r>
        </a:p>
        <a:p>
          <a:pPr lvl="0" algn="just" defTabSz="577850" rtl="0">
            <a:lnSpc>
              <a:spcPct val="90000"/>
            </a:lnSpc>
            <a:spcBef>
              <a:spcPct val="0"/>
            </a:spcBef>
            <a:spcAft>
              <a:spcPct val="35000"/>
            </a:spcAft>
          </a:pPr>
          <a:r>
            <a:rPr lang="es-CL" sz="1300" b="1" kern="1200" dirty="0" smtClean="0"/>
            <a:t>DOH</a:t>
          </a:r>
          <a:r>
            <a:rPr lang="es-CL" sz="1300" kern="1200" dirty="0" smtClean="0"/>
            <a:t>: Sistema riego Las Vertientes-Púa: 600 ha </a:t>
          </a:r>
          <a:r>
            <a:rPr lang="es-CL" sz="1300" b="1" kern="1200" dirty="0" smtClean="0"/>
            <a:t>comprometidas</a:t>
          </a:r>
          <a:r>
            <a:rPr lang="es-CL" sz="1300" kern="1200" dirty="0" smtClean="0"/>
            <a:t>. </a:t>
          </a:r>
        </a:p>
        <a:p>
          <a:pPr lvl="0" algn="just" defTabSz="577850" rtl="0">
            <a:lnSpc>
              <a:spcPct val="90000"/>
            </a:lnSpc>
            <a:spcBef>
              <a:spcPct val="0"/>
            </a:spcBef>
            <a:spcAft>
              <a:spcPct val="35000"/>
            </a:spcAft>
          </a:pPr>
          <a:r>
            <a:rPr lang="es-CL" sz="1300" kern="1200" dirty="0" smtClean="0"/>
            <a:t>Sistema riego Temuco- Imperial 1000 ha </a:t>
          </a:r>
          <a:r>
            <a:rPr lang="es-CL" sz="1300" b="1" kern="1200" dirty="0" smtClean="0"/>
            <a:t>comprometidas</a:t>
          </a:r>
          <a:r>
            <a:rPr lang="es-CL" sz="1300" kern="1200" dirty="0" smtClean="0"/>
            <a:t>. </a:t>
          </a:r>
        </a:p>
        <a:p>
          <a:pPr lvl="0" algn="just" defTabSz="577850" rtl="0">
            <a:lnSpc>
              <a:spcPct val="90000"/>
            </a:lnSpc>
            <a:spcBef>
              <a:spcPct val="0"/>
            </a:spcBef>
            <a:spcAft>
              <a:spcPct val="35000"/>
            </a:spcAft>
          </a:pPr>
          <a:r>
            <a:rPr lang="es-CL" sz="1300" kern="1200" dirty="0" smtClean="0"/>
            <a:t>Término construcción Canal Faja </a:t>
          </a:r>
          <a:r>
            <a:rPr lang="es-CL" sz="1300" kern="1200" dirty="0" err="1" smtClean="0"/>
            <a:t>Maisan</a:t>
          </a:r>
          <a:r>
            <a:rPr lang="es-CL" sz="1300" kern="1200" dirty="0" smtClean="0"/>
            <a:t> 6.019 ha. Construcción FAJA </a:t>
          </a:r>
          <a:r>
            <a:rPr lang="es-CL" sz="1300" kern="1200" dirty="0" err="1" smtClean="0"/>
            <a:t>Maisan</a:t>
          </a:r>
          <a:r>
            <a:rPr lang="es-CL" sz="1300" kern="1200" dirty="0" smtClean="0"/>
            <a:t> Agustinas 2 y 3,                300 ha comprometidas. </a:t>
          </a:r>
          <a:endParaRPr lang="es-CL" sz="1300" kern="1200" dirty="0"/>
        </a:p>
      </dsp:txBody>
      <dsp:txXfrm rot="10800000">
        <a:off x="1615959" y="64629"/>
        <a:ext cx="4525997" cy="4233663"/>
      </dsp:txXfrm>
    </dsp:sp>
    <dsp:sp modelId="{0CAAAD4A-00AF-4AFE-8E64-3E2DD16E0A5E}">
      <dsp:nvSpPr>
        <dsp:cNvPr id="0" name=""/>
        <dsp:cNvSpPr/>
      </dsp:nvSpPr>
      <dsp:spPr>
        <a:xfrm>
          <a:off x="135785" y="960517"/>
          <a:ext cx="2232275" cy="2293717"/>
        </a:xfrm>
        <a:prstGeom prst="ellipse">
          <a:avLst/>
        </a:prstGeom>
        <a:blipFill>
          <a:blip xmlns:r="http://schemas.openxmlformats.org/officeDocument/2006/relationships" r:embed="rId1"/>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957250" y="302181"/>
          <a:ext cx="4661159" cy="35575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59"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POLÍTICA NACIONAL DE DESARROLLO RURAL. </a:t>
          </a:r>
        </a:p>
        <a:p>
          <a:pPr lvl="0" algn="just" defTabSz="711200" rtl="0">
            <a:lnSpc>
              <a:spcPct val="90000"/>
            </a:lnSpc>
            <a:spcBef>
              <a:spcPct val="0"/>
            </a:spcBef>
            <a:spcAft>
              <a:spcPct val="35000"/>
            </a:spcAft>
          </a:pPr>
          <a:r>
            <a:rPr lang="es-CL" sz="1600" b="1" kern="1200" dirty="0" smtClean="0"/>
            <a:t>ETAPA 1: 2018 – 2019</a:t>
          </a:r>
          <a:r>
            <a:rPr lang="es-CL" sz="1600" kern="1200" dirty="0" smtClean="0"/>
            <a:t>. </a:t>
          </a:r>
        </a:p>
        <a:p>
          <a:pPr lvl="0" algn="just" defTabSz="711200" rtl="0">
            <a:lnSpc>
              <a:spcPct val="90000"/>
            </a:lnSpc>
            <a:spcBef>
              <a:spcPct val="0"/>
            </a:spcBef>
            <a:spcAft>
              <a:spcPct val="35000"/>
            </a:spcAft>
          </a:pPr>
          <a:r>
            <a:rPr lang="es-CL" sz="1400" kern="1200" dirty="0" smtClean="0"/>
            <a:t>1.Estudio línea base sobre 5 ámbitos de Política Nacional de Desarrollo Rural </a:t>
          </a:r>
        </a:p>
        <a:p>
          <a:pPr lvl="0" algn="just" defTabSz="711200" rtl="0">
            <a:lnSpc>
              <a:spcPct val="90000"/>
            </a:lnSpc>
            <a:spcBef>
              <a:spcPct val="0"/>
            </a:spcBef>
            <a:spcAft>
              <a:spcPct val="35000"/>
            </a:spcAft>
          </a:pPr>
          <a:r>
            <a:rPr lang="es-CL" sz="1400" kern="1200" dirty="0" smtClean="0"/>
            <a:t>2. Estudio de instrumentos para la implementación de la Política Nacional de Desarrollo Rural (PN de DR). Ambos 100% terminado.</a:t>
          </a:r>
        </a:p>
        <a:p>
          <a:pPr lvl="0" algn="just" defTabSz="711200" rtl="0">
            <a:lnSpc>
              <a:spcPct val="90000"/>
            </a:lnSpc>
            <a:spcBef>
              <a:spcPct val="0"/>
            </a:spcBef>
            <a:spcAft>
              <a:spcPct val="35000"/>
            </a:spcAft>
          </a:pPr>
          <a:r>
            <a:rPr lang="es-CL" sz="1400" kern="1200" dirty="0" smtClean="0"/>
            <a:t> 3. Elaboración de estrategia regional de la PN de DR. Se inició proceso conformación Comité Regional de desarrollo rural</a:t>
          </a:r>
        </a:p>
      </dsp:txBody>
      <dsp:txXfrm rot="10800000">
        <a:off x="1846646" y="302181"/>
        <a:ext cx="3771763" cy="3557586"/>
      </dsp:txXfrm>
    </dsp:sp>
    <dsp:sp modelId="{CA6D54B7-5A30-4C4F-A64E-2FA24EC02B52}">
      <dsp:nvSpPr>
        <dsp:cNvPr id="0" name=""/>
        <dsp:cNvSpPr/>
      </dsp:nvSpPr>
      <dsp:spPr>
        <a:xfrm>
          <a:off x="319730" y="1087307"/>
          <a:ext cx="1987334" cy="1987334"/>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246146" y="127218"/>
          <a:ext cx="4433806" cy="271537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99656" tIns="60960" rIns="113792" bIns="60960" numCol="1" spcCol="1270" anchor="ctr" anchorCtr="0">
          <a:noAutofit/>
        </a:bodyPr>
        <a:lstStyle/>
        <a:p>
          <a:pPr lvl="0" algn="l" defTabSz="711200" rtl="0">
            <a:lnSpc>
              <a:spcPct val="90000"/>
            </a:lnSpc>
            <a:spcBef>
              <a:spcPct val="0"/>
            </a:spcBef>
            <a:spcAft>
              <a:spcPct val="35000"/>
            </a:spcAft>
          </a:pPr>
          <a:r>
            <a:rPr lang="es-CL" sz="1600" b="1" kern="1200" dirty="0" smtClean="0"/>
            <a:t>ETAPA 2: 2018-2022</a:t>
          </a:r>
        </a:p>
        <a:p>
          <a:pPr lvl="0" algn="l" defTabSz="711200" rtl="0">
            <a:lnSpc>
              <a:spcPct val="90000"/>
            </a:lnSpc>
            <a:spcBef>
              <a:spcPct val="0"/>
            </a:spcBef>
            <a:spcAft>
              <a:spcPct val="35000"/>
            </a:spcAft>
          </a:pPr>
          <a:r>
            <a:rPr lang="es-CL" sz="1600" b="1" kern="1200" dirty="0" smtClean="0"/>
            <a:t> </a:t>
          </a:r>
          <a:r>
            <a:rPr lang="es-CL" sz="1600" kern="1200" dirty="0" smtClean="0"/>
            <a:t>Implementación PN de DR. Piloto en ejecución en </a:t>
          </a:r>
          <a:r>
            <a:rPr lang="es-CL" sz="1600" kern="1200" dirty="0" err="1" smtClean="0"/>
            <a:t>Melipeuco</a:t>
          </a:r>
          <a:r>
            <a:rPr lang="es-CL" sz="1600" kern="1200" dirty="0" smtClean="0"/>
            <a:t>.</a:t>
          </a:r>
        </a:p>
        <a:p>
          <a:pPr lvl="0" algn="l" defTabSz="711200" rtl="0">
            <a:lnSpc>
              <a:spcPct val="90000"/>
            </a:lnSpc>
            <a:spcBef>
              <a:spcPct val="0"/>
            </a:spcBef>
            <a:spcAft>
              <a:spcPct val="35000"/>
            </a:spcAft>
          </a:pPr>
          <a:r>
            <a:rPr lang="es-CL" sz="1600" kern="1200" dirty="0" smtClean="0"/>
            <a:t>Hay convenios firmados: Vivienda y Urbanismo, Salud y MIDESO. </a:t>
          </a:r>
        </a:p>
        <a:p>
          <a:pPr lvl="0" algn="l" defTabSz="711200" rtl="0">
            <a:lnSpc>
              <a:spcPct val="90000"/>
            </a:lnSpc>
            <a:spcBef>
              <a:spcPct val="0"/>
            </a:spcBef>
            <a:spcAft>
              <a:spcPct val="35000"/>
            </a:spcAft>
          </a:pPr>
          <a:r>
            <a:rPr lang="es-CL" sz="1600" kern="1200" dirty="0" smtClean="0"/>
            <a:t>Se incorporó un coordinador territorial para desarrollo del proyecto.</a:t>
          </a:r>
          <a:endParaRPr lang="es-CL" sz="1400" kern="1200" dirty="0"/>
        </a:p>
      </dsp:txBody>
      <dsp:txXfrm rot="10800000">
        <a:off x="1924990" y="127218"/>
        <a:ext cx="3754962" cy="2715378"/>
      </dsp:txXfrm>
    </dsp:sp>
    <dsp:sp modelId="{CA6D54B7-5A30-4C4F-A64E-2FA24EC02B52}">
      <dsp:nvSpPr>
        <dsp:cNvPr id="0" name=""/>
        <dsp:cNvSpPr/>
      </dsp:nvSpPr>
      <dsp:spPr>
        <a:xfrm>
          <a:off x="416046" y="464824"/>
          <a:ext cx="2040165" cy="2040165"/>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402710" y="1174"/>
          <a:ext cx="3833730" cy="180899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3416" tIns="45720" rIns="85344" bIns="45720" numCol="1" spcCol="1270" anchor="ctr" anchorCtr="0">
          <a:noAutofit/>
        </a:bodyPr>
        <a:lstStyle/>
        <a:p>
          <a:pPr lvl="0" algn="just" defTabSz="533400" rtl="0">
            <a:lnSpc>
              <a:spcPct val="90000"/>
            </a:lnSpc>
            <a:spcBef>
              <a:spcPct val="0"/>
            </a:spcBef>
            <a:spcAft>
              <a:spcPct val="35000"/>
            </a:spcAft>
          </a:pPr>
          <a:r>
            <a:rPr lang="es-CL" sz="1200" b="1" kern="1200" dirty="0" smtClean="0"/>
            <a:t>CONSTRUCCIÓN PARQUE URBANO ISLA CAUTÍN, TEMUCO. (EJECUCIÓN).</a:t>
          </a:r>
        </a:p>
        <a:p>
          <a:pPr lvl="0" algn="just" defTabSz="533400">
            <a:lnSpc>
              <a:spcPct val="90000"/>
            </a:lnSpc>
            <a:spcBef>
              <a:spcPct val="0"/>
            </a:spcBef>
            <a:spcAft>
              <a:spcPct val="35000"/>
            </a:spcAft>
          </a:pPr>
          <a:r>
            <a:rPr lang="es-CL" sz="1200" kern="1200" dirty="0" smtClean="0"/>
            <a:t>Superficie </a:t>
          </a:r>
          <a:r>
            <a:rPr lang="es-CL" sz="1400" b="1" kern="1200" dirty="0" smtClean="0"/>
            <a:t>277.546,7 m2 </a:t>
          </a:r>
        </a:p>
        <a:p>
          <a:pPr lvl="0" algn="just" defTabSz="533400">
            <a:lnSpc>
              <a:spcPct val="90000"/>
            </a:lnSpc>
            <a:spcBef>
              <a:spcPct val="0"/>
            </a:spcBef>
            <a:spcAft>
              <a:spcPct val="35000"/>
            </a:spcAft>
          </a:pPr>
          <a:r>
            <a:rPr lang="es-CL" sz="1200" kern="1200" dirty="0" smtClean="0"/>
            <a:t>Avance de </a:t>
          </a:r>
          <a:r>
            <a:rPr lang="es-CL" sz="1400" b="1" kern="1200" dirty="0" smtClean="0"/>
            <a:t>21%.</a:t>
          </a:r>
        </a:p>
        <a:p>
          <a:pPr lvl="0" algn="just" defTabSz="533400">
            <a:lnSpc>
              <a:spcPct val="90000"/>
            </a:lnSpc>
            <a:spcBef>
              <a:spcPct val="0"/>
            </a:spcBef>
            <a:spcAft>
              <a:spcPct val="35000"/>
            </a:spcAft>
          </a:pPr>
          <a:r>
            <a:rPr lang="es-CL" sz="1200" kern="1200" dirty="0" smtClean="0"/>
            <a:t>Inversión: </a:t>
          </a:r>
          <a:r>
            <a:rPr lang="es-CL" sz="1600" b="1" kern="1200" dirty="0" smtClean="0"/>
            <a:t>M$ 15.488.779.</a:t>
          </a:r>
          <a:endParaRPr lang="es-CL" sz="1600" b="1" kern="1200" dirty="0"/>
        </a:p>
      </dsp:txBody>
      <dsp:txXfrm rot="10800000">
        <a:off x="1854958" y="1174"/>
        <a:ext cx="3381482" cy="1808991"/>
      </dsp:txXfrm>
    </dsp:sp>
    <dsp:sp modelId="{CA6D54B7-5A30-4C4F-A64E-2FA24EC02B52}">
      <dsp:nvSpPr>
        <dsp:cNvPr id="0" name=""/>
        <dsp:cNvSpPr/>
      </dsp:nvSpPr>
      <dsp:spPr>
        <a:xfrm>
          <a:off x="298436" y="25207"/>
          <a:ext cx="1748287" cy="1748287"/>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8BB3-243A-4B07-8333-EACA769A41C7}">
      <dsp:nvSpPr>
        <dsp:cNvPr id="0" name=""/>
        <dsp:cNvSpPr/>
      </dsp:nvSpPr>
      <dsp:spPr>
        <a:xfrm rot="10800000">
          <a:off x="1169291" y="198927"/>
          <a:ext cx="6506639" cy="334170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4679" tIns="53340" rIns="99568" bIns="53340" numCol="1" spcCol="1270" anchor="ctr" anchorCtr="0">
          <a:noAutofit/>
        </a:bodyPr>
        <a:lstStyle/>
        <a:p>
          <a:pPr lvl="0" algn="just" defTabSz="622300">
            <a:lnSpc>
              <a:spcPct val="90000"/>
            </a:lnSpc>
            <a:spcBef>
              <a:spcPct val="0"/>
            </a:spcBef>
            <a:spcAft>
              <a:spcPct val="35000"/>
            </a:spcAft>
          </a:pPr>
          <a:r>
            <a:rPr lang="es-CL" sz="1400" b="1" kern="1200" dirty="0" smtClean="0"/>
            <a:t>INTERCONEXIÓN VIAL TCO. P. LAS CASAS (EN EJECUCIÓN)</a:t>
          </a:r>
        </a:p>
        <a:p>
          <a:pPr lvl="0" algn="just" defTabSz="622300">
            <a:lnSpc>
              <a:spcPct val="90000"/>
            </a:lnSpc>
            <a:spcBef>
              <a:spcPct val="0"/>
            </a:spcBef>
            <a:spcAft>
              <a:spcPct val="35000"/>
            </a:spcAft>
          </a:pPr>
          <a:r>
            <a:rPr lang="es-CL" sz="1400" kern="1200" dirty="0" smtClean="0"/>
            <a:t>1.- Ejecución de un Tercer Puente (</a:t>
          </a:r>
          <a:r>
            <a:rPr lang="es-CL" sz="1400" kern="1200" dirty="0" err="1" smtClean="0"/>
            <a:t>Treng</a:t>
          </a:r>
          <a:r>
            <a:rPr lang="es-CL" sz="1400" kern="1200" dirty="0" smtClean="0"/>
            <a:t> </a:t>
          </a:r>
          <a:r>
            <a:rPr lang="es-CL" sz="1400" kern="1200" dirty="0" err="1" smtClean="0"/>
            <a:t>Treng</a:t>
          </a:r>
          <a:r>
            <a:rPr lang="es-CL" sz="1400" kern="1200" dirty="0" smtClean="0"/>
            <a:t> </a:t>
          </a:r>
          <a:r>
            <a:rPr lang="es-CL" sz="1400" kern="1200" dirty="0" err="1" smtClean="0"/>
            <a:t>kay</a:t>
          </a:r>
          <a:r>
            <a:rPr lang="es-CL" sz="1400" kern="1200" dirty="0" smtClean="0"/>
            <a:t> </a:t>
          </a:r>
          <a:r>
            <a:rPr lang="es-CL" sz="1400" kern="1200" dirty="0" err="1" smtClean="0"/>
            <a:t>Kay</a:t>
          </a:r>
          <a:r>
            <a:rPr lang="es-CL" sz="1400" kern="1200" dirty="0" smtClean="0"/>
            <a:t>) Contará con dos pistas por sentido. </a:t>
          </a:r>
        </a:p>
        <a:p>
          <a:pPr lvl="0" algn="just" defTabSz="622300">
            <a:lnSpc>
              <a:spcPct val="90000"/>
            </a:lnSpc>
            <a:spcBef>
              <a:spcPct val="0"/>
            </a:spcBef>
            <a:spcAft>
              <a:spcPct val="35000"/>
            </a:spcAft>
          </a:pPr>
          <a:r>
            <a:rPr lang="es-CL" sz="1400" b="1" kern="1200" dirty="0" smtClean="0"/>
            <a:t>72% </a:t>
          </a:r>
          <a:r>
            <a:rPr lang="es-CL" sz="1400" b="1" kern="1200" dirty="0" smtClean="0">
              <a:solidFill>
                <a:schemeClr val="bg1"/>
              </a:solidFill>
            </a:rPr>
            <a:t>de avance de la obra.</a:t>
          </a:r>
        </a:p>
        <a:p>
          <a:pPr lvl="0" algn="just" defTabSz="622300">
            <a:lnSpc>
              <a:spcPct val="90000"/>
            </a:lnSpc>
            <a:spcBef>
              <a:spcPct val="0"/>
            </a:spcBef>
            <a:spcAft>
              <a:spcPct val="35000"/>
            </a:spcAft>
          </a:pPr>
          <a:r>
            <a:rPr lang="es-CL" sz="1400" b="1" kern="1200" dirty="0" smtClean="0"/>
            <a:t>Término Dic. 2020.</a:t>
          </a:r>
        </a:p>
        <a:p>
          <a:pPr lvl="0" algn="just" defTabSz="622300">
            <a:lnSpc>
              <a:spcPct val="90000"/>
            </a:lnSpc>
            <a:spcBef>
              <a:spcPct val="0"/>
            </a:spcBef>
            <a:spcAft>
              <a:spcPct val="35000"/>
            </a:spcAft>
          </a:pPr>
          <a:r>
            <a:rPr lang="es-CL" sz="1400" kern="1200" dirty="0" smtClean="0"/>
            <a:t>2.- Ejecución de 15 km. de calzada y 9 km. de </a:t>
          </a:r>
          <a:r>
            <a:rPr lang="es-CL" sz="1400" kern="1200" dirty="0" err="1" smtClean="0"/>
            <a:t>ciclovías</a:t>
          </a:r>
          <a:r>
            <a:rPr lang="es-CL" sz="1400" kern="1200" dirty="0" smtClean="0"/>
            <a:t> Temuco y Padre Las Casas. Unidad financiera: sectorial.</a:t>
          </a:r>
        </a:p>
        <a:p>
          <a:pPr lvl="0" algn="just" defTabSz="622300">
            <a:lnSpc>
              <a:spcPct val="90000"/>
            </a:lnSpc>
            <a:spcBef>
              <a:spcPct val="0"/>
            </a:spcBef>
            <a:spcAft>
              <a:spcPct val="35000"/>
            </a:spcAft>
          </a:pPr>
          <a:r>
            <a:rPr lang="es-CL" sz="1400" b="1" kern="1200" dirty="0" smtClean="0"/>
            <a:t>99% de avance de la obra.</a:t>
          </a:r>
        </a:p>
        <a:p>
          <a:pPr lvl="0" algn="just" defTabSz="622300">
            <a:lnSpc>
              <a:spcPct val="90000"/>
            </a:lnSpc>
            <a:spcBef>
              <a:spcPct val="0"/>
            </a:spcBef>
            <a:spcAft>
              <a:spcPct val="35000"/>
            </a:spcAft>
          </a:pPr>
          <a:r>
            <a:rPr lang="es-CL" sz="1400" b="1" u="sng" kern="1200" dirty="0" smtClean="0"/>
            <a:t>INVERSIÓN</a:t>
          </a:r>
        </a:p>
        <a:p>
          <a:pPr lvl="0" algn="just" defTabSz="622300">
            <a:lnSpc>
              <a:spcPct val="90000"/>
            </a:lnSpc>
            <a:spcBef>
              <a:spcPct val="0"/>
            </a:spcBef>
            <a:spcAft>
              <a:spcPct val="35000"/>
            </a:spcAft>
          </a:pPr>
          <a:r>
            <a:rPr lang="es-CL" sz="1400" kern="1200" dirty="0" smtClean="0"/>
            <a:t>Monto inversión total		: </a:t>
          </a:r>
          <a:r>
            <a:rPr lang="es-CL" sz="1400" b="1" kern="1200" dirty="0" smtClean="0"/>
            <a:t>M$ 94.347.200</a:t>
          </a:r>
        </a:p>
        <a:p>
          <a:pPr lvl="0" algn="just" defTabSz="622300">
            <a:lnSpc>
              <a:spcPct val="90000"/>
            </a:lnSpc>
            <a:spcBef>
              <a:spcPct val="0"/>
            </a:spcBef>
            <a:spcAft>
              <a:spcPct val="35000"/>
            </a:spcAft>
          </a:pPr>
          <a:r>
            <a:rPr lang="es-CL" sz="1400" kern="1200" dirty="0" smtClean="0"/>
            <a:t>Monto puente Tren </a:t>
          </a:r>
          <a:r>
            <a:rPr lang="es-CL" sz="1400" kern="1200" dirty="0" err="1" smtClean="0"/>
            <a:t>Tren</a:t>
          </a:r>
          <a:r>
            <a:rPr lang="es-CL" sz="1400" kern="1200" dirty="0" smtClean="0"/>
            <a:t> y </a:t>
          </a:r>
          <a:r>
            <a:rPr lang="es-CL" sz="1400" kern="1200" dirty="0" err="1" smtClean="0"/>
            <a:t>Kay</a:t>
          </a:r>
          <a:r>
            <a:rPr lang="es-CL" sz="1400" kern="1200" dirty="0" smtClean="0"/>
            <a:t> </a:t>
          </a:r>
          <a:r>
            <a:rPr lang="es-CL" sz="1400" kern="1200" dirty="0" err="1" smtClean="0"/>
            <a:t>Kay</a:t>
          </a:r>
          <a:r>
            <a:rPr lang="es-CL" sz="1400" kern="1200" dirty="0" smtClean="0"/>
            <a:t>: </a:t>
          </a:r>
          <a:r>
            <a:rPr lang="es-CL" sz="1400" b="1" kern="1200" dirty="0" smtClean="0"/>
            <a:t>M$ 17.319.000 </a:t>
          </a:r>
        </a:p>
        <a:p>
          <a:pPr lvl="0" algn="just" defTabSz="622300">
            <a:lnSpc>
              <a:spcPct val="90000"/>
            </a:lnSpc>
            <a:spcBef>
              <a:spcPct val="0"/>
            </a:spcBef>
            <a:spcAft>
              <a:spcPct val="35000"/>
            </a:spcAft>
          </a:pPr>
          <a:r>
            <a:rPr lang="es-CL" sz="1400" kern="1200" dirty="0" smtClean="0"/>
            <a:t>Monto inversión vialidades	: </a:t>
          </a:r>
          <a:r>
            <a:rPr lang="es-CL" sz="1400" b="1" kern="1200" dirty="0" smtClean="0"/>
            <a:t>M$ 77.028.200</a:t>
          </a:r>
          <a:endParaRPr lang="es-CL" sz="1400" b="1" kern="1200" dirty="0"/>
        </a:p>
      </dsp:txBody>
      <dsp:txXfrm rot="10800000">
        <a:off x="2004718" y="198927"/>
        <a:ext cx="5671212" cy="3341708"/>
      </dsp:txXfrm>
    </dsp:sp>
    <dsp:sp modelId="{9D027FFD-BBA0-4CF7-B81D-6F68CA051EC0}">
      <dsp:nvSpPr>
        <dsp:cNvPr id="0" name=""/>
        <dsp:cNvSpPr/>
      </dsp:nvSpPr>
      <dsp:spPr>
        <a:xfrm>
          <a:off x="602651" y="768719"/>
          <a:ext cx="2262613" cy="2262613"/>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71297-0065-4187-AE08-5CD3ADD0C1B2}">
      <dsp:nvSpPr>
        <dsp:cNvPr id="0" name=""/>
        <dsp:cNvSpPr/>
      </dsp:nvSpPr>
      <dsp:spPr>
        <a:xfrm rot="10800000">
          <a:off x="2295076" y="0"/>
          <a:ext cx="4555898" cy="18525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6916"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30 proyectos </a:t>
          </a:r>
          <a:r>
            <a:rPr lang="es-CL" sz="1600" b="0" kern="1200" dirty="0" smtClean="0"/>
            <a:t>que benefician </a:t>
          </a:r>
          <a:r>
            <a:rPr lang="es-CL" sz="1600" b="1" kern="1200" dirty="0" smtClean="0"/>
            <a:t>a 23.280</a:t>
          </a:r>
          <a:r>
            <a:rPr lang="es-CL" sz="1400" kern="1200" dirty="0" smtClean="0"/>
            <a:t> personas aprox.  (APR, MOP y GORE), con un total de </a:t>
          </a:r>
          <a:r>
            <a:rPr lang="es-CL" sz="1600" b="1" kern="1200" dirty="0" smtClean="0"/>
            <a:t>5.820</a:t>
          </a:r>
          <a:r>
            <a:rPr lang="es-CL" sz="1400" b="1" kern="1200" dirty="0" smtClean="0"/>
            <a:t> </a:t>
          </a:r>
          <a:r>
            <a:rPr lang="es-CL" sz="1400" b="0" kern="1200" dirty="0" smtClean="0"/>
            <a:t>arranques</a:t>
          </a:r>
          <a:r>
            <a:rPr lang="es-CL" sz="1400" b="1" kern="1200" dirty="0" smtClean="0"/>
            <a:t> </a:t>
          </a:r>
          <a:r>
            <a:rPr lang="es-CL" sz="1400" b="0" kern="1200" dirty="0" smtClean="0"/>
            <a:t>conectados; </a:t>
          </a:r>
          <a:r>
            <a:rPr lang="es-CL" sz="1400" b="1" kern="1200" dirty="0" smtClean="0"/>
            <a:t>y</a:t>
          </a:r>
          <a:r>
            <a:rPr lang="es-CL" sz="1400" kern="1200" dirty="0" smtClean="0"/>
            <a:t> </a:t>
          </a:r>
          <a:r>
            <a:rPr lang="es-CL" sz="1600" b="1" kern="1200" dirty="0" smtClean="0"/>
            <a:t>26 proyectos </a:t>
          </a:r>
          <a:r>
            <a:rPr lang="es-CL" sz="1400" kern="1200" dirty="0" smtClean="0"/>
            <a:t>iniciados de APR que entregarán agua a </a:t>
          </a:r>
          <a:r>
            <a:rPr lang="es-CL" sz="1400" b="1" kern="1200" dirty="0" smtClean="0"/>
            <a:t>21 mil personas</a:t>
          </a:r>
          <a:r>
            <a:rPr lang="es-CL" sz="1400" kern="1200" dirty="0" smtClean="0"/>
            <a:t>.</a:t>
          </a:r>
        </a:p>
        <a:p>
          <a:pPr lvl="0" algn="just" defTabSz="711200" rtl="0">
            <a:lnSpc>
              <a:spcPct val="90000"/>
            </a:lnSpc>
            <a:spcBef>
              <a:spcPct val="0"/>
            </a:spcBef>
            <a:spcAft>
              <a:spcPct val="35000"/>
            </a:spcAft>
          </a:pPr>
          <a:r>
            <a:rPr lang="es-CL" sz="1400" b="1" kern="1200" dirty="0" smtClean="0"/>
            <a:t>A Dic. 2019: 35 proyectos.</a:t>
          </a:r>
        </a:p>
        <a:p>
          <a:pPr lvl="0" algn="just" defTabSz="711200" rtl="0">
            <a:lnSpc>
              <a:spcPct val="90000"/>
            </a:lnSpc>
            <a:spcBef>
              <a:spcPct val="0"/>
            </a:spcBef>
            <a:spcAft>
              <a:spcPct val="35000"/>
            </a:spcAft>
          </a:pPr>
          <a:r>
            <a:rPr lang="es-CL" sz="1400" b="1" kern="1200" dirty="0" smtClean="0"/>
            <a:t>A Dic. 2020: 60 proyectos.</a:t>
          </a:r>
          <a:endParaRPr lang="es-CL" sz="1400" b="1" kern="1200" dirty="0"/>
        </a:p>
      </dsp:txBody>
      <dsp:txXfrm rot="10800000">
        <a:off x="2758209" y="0"/>
        <a:ext cx="4092765" cy="1852534"/>
      </dsp:txXfrm>
    </dsp:sp>
    <dsp:sp modelId="{38723B3D-8E6D-4698-980F-DADF6F02FE52}">
      <dsp:nvSpPr>
        <dsp:cNvPr id="0" name=""/>
        <dsp:cNvSpPr/>
      </dsp:nvSpPr>
      <dsp:spPr>
        <a:xfrm>
          <a:off x="684404" y="0"/>
          <a:ext cx="1852534" cy="18525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AF79E-3A0E-499A-A127-84AF176F9987}">
      <dsp:nvSpPr>
        <dsp:cNvPr id="0" name=""/>
        <dsp:cNvSpPr/>
      </dsp:nvSpPr>
      <dsp:spPr>
        <a:xfrm rot="10800000">
          <a:off x="1031895" y="98282"/>
          <a:ext cx="4105468" cy="214322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9031" tIns="53340" rIns="99568" bIns="53340" numCol="1" spcCol="1270" anchor="ctr" anchorCtr="0">
          <a:noAutofit/>
        </a:bodyPr>
        <a:lstStyle/>
        <a:p>
          <a:pPr lvl="0" algn="ctr" defTabSz="622300" rtl="0">
            <a:lnSpc>
              <a:spcPct val="90000"/>
            </a:lnSpc>
            <a:spcBef>
              <a:spcPct val="0"/>
            </a:spcBef>
            <a:spcAft>
              <a:spcPct val="35000"/>
            </a:spcAft>
          </a:pPr>
          <a:r>
            <a:rPr lang="es-CL" sz="1400" b="1" kern="1200" dirty="0" smtClean="0"/>
            <a:t>INVERSIÓN ESPACIOS PÚBLICOS Fondos reactivación económica.</a:t>
          </a:r>
        </a:p>
        <a:p>
          <a:pPr lvl="0" algn="just" defTabSz="622300" rtl="0">
            <a:lnSpc>
              <a:spcPct val="90000"/>
            </a:lnSpc>
            <a:spcBef>
              <a:spcPct val="0"/>
            </a:spcBef>
            <a:spcAft>
              <a:spcPct val="35000"/>
            </a:spcAft>
          </a:pPr>
          <a:r>
            <a:rPr lang="es-CL" sz="1400" kern="1200" dirty="0" smtClean="0"/>
            <a:t> </a:t>
          </a:r>
          <a:r>
            <a:rPr lang="es-CL" sz="1400" kern="1200" dirty="0" err="1" smtClean="0"/>
            <a:t>Vilcún</a:t>
          </a:r>
          <a:r>
            <a:rPr lang="es-CL" sz="1400" kern="1200" dirty="0" smtClean="0"/>
            <a:t>: </a:t>
          </a:r>
        </a:p>
        <a:p>
          <a:pPr lvl="0" algn="just" defTabSz="622300" rtl="0">
            <a:lnSpc>
              <a:spcPct val="90000"/>
            </a:lnSpc>
            <a:spcBef>
              <a:spcPct val="0"/>
            </a:spcBef>
            <a:spcAft>
              <a:spcPct val="35000"/>
            </a:spcAft>
          </a:pPr>
          <a:r>
            <a:rPr lang="es-CL" sz="1400" kern="1200" dirty="0" smtClean="0"/>
            <a:t>Mejoramiento Eje Constitución y Plazas </a:t>
          </a:r>
          <a:r>
            <a:rPr lang="es-CL" sz="1400" kern="1200" dirty="0" err="1" smtClean="0"/>
            <a:t>Cherquenco</a:t>
          </a:r>
          <a:r>
            <a:rPr lang="es-CL" sz="1400" kern="1200" dirty="0" smtClean="0"/>
            <a:t>. </a:t>
          </a:r>
          <a:r>
            <a:rPr lang="es-CL" sz="1400" b="1" kern="1200" dirty="0" smtClean="0"/>
            <a:t>M$ </a:t>
          </a:r>
          <a:r>
            <a:rPr lang="es-CL" sz="1400" b="1" kern="1200" dirty="0" smtClean="0"/>
            <a:t>786.241.-</a:t>
          </a:r>
        </a:p>
        <a:p>
          <a:pPr lvl="0" algn="just" defTabSz="622300" rtl="0">
            <a:lnSpc>
              <a:spcPct val="90000"/>
            </a:lnSpc>
            <a:spcBef>
              <a:spcPct val="0"/>
            </a:spcBef>
            <a:spcAft>
              <a:spcPct val="35000"/>
            </a:spcAft>
          </a:pPr>
          <a:r>
            <a:rPr lang="es-CL" sz="1400" kern="1200" dirty="0" err="1" smtClean="0"/>
            <a:t>Traiguén</a:t>
          </a:r>
          <a:r>
            <a:rPr lang="es-CL" sz="1400" kern="1200" dirty="0" smtClean="0"/>
            <a:t>:</a:t>
          </a:r>
        </a:p>
        <a:p>
          <a:pPr lvl="0" algn="just" defTabSz="622300" rtl="0">
            <a:lnSpc>
              <a:spcPct val="90000"/>
            </a:lnSpc>
            <a:spcBef>
              <a:spcPct val="0"/>
            </a:spcBef>
            <a:spcAft>
              <a:spcPct val="35000"/>
            </a:spcAft>
          </a:pPr>
          <a:r>
            <a:rPr lang="es-CL" sz="1400" kern="1200" dirty="0" smtClean="0"/>
            <a:t>Mejoramiento </a:t>
          </a:r>
          <a:r>
            <a:rPr lang="es-CL" sz="1400" kern="1200" dirty="0" err="1" smtClean="0"/>
            <a:t>Bandejones</a:t>
          </a:r>
          <a:r>
            <a:rPr lang="es-CL" sz="1400" kern="1200" dirty="0" smtClean="0"/>
            <a:t> Av. Suiza I Etapa </a:t>
          </a:r>
          <a:r>
            <a:rPr lang="es-CL" sz="1400" b="1" kern="1200" dirty="0" smtClean="0"/>
            <a:t>M</a:t>
          </a:r>
          <a:r>
            <a:rPr lang="es-CL" sz="1400" b="1" kern="1200" dirty="0" smtClean="0"/>
            <a:t>$ 791.915.-</a:t>
          </a:r>
          <a:endParaRPr lang="es-CL" sz="2000" b="1" kern="1200" dirty="0"/>
        </a:p>
      </dsp:txBody>
      <dsp:txXfrm rot="10800000">
        <a:off x="1567700" y="98282"/>
        <a:ext cx="3569663" cy="2143222"/>
      </dsp:txXfrm>
    </dsp:sp>
    <dsp:sp modelId="{34B1F697-F4A8-4761-AF64-418FA7F51CC1}">
      <dsp:nvSpPr>
        <dsp:cNvPr id="0" name=""/>
        <dsp:cNvSpPr/>
      </dsp:nvSpPr>
      <dsp:spPr>
        <a:xfrm>
          <a:off x="344563" y="252567"/>
          <a:ext cx="1834652" cy="183465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5BC58-B832-44AF-9860-03FD3760142E}">
      <dsp:nvSpPr>
        <dsp:cNvPr id="0" name=""/>
        <dsp:cNvSpPr/>
      </dsp:nvSpPr>
      <dsp:spPr>
        <a:xfrm rot="10800000">
          <a:off x="735583" y="0"/>
          <a:ext cx="4153229" cy="18526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3413" tIns="64770" rIns="120904" bIns="64770" numCol="1" spcCol="1270" anchor="ctr" anchorCtr="0">
          <a:noAutofit/>
        </a:bodyPr>
        <a:lstStyle/>
        <a:p>
          <a:pPr lvl="0" algn="just" defTabSz="755650" rtl="0">
            <a:lnSpc>
              <a:spcPct val="90000"/>
            </a:lnSpc>
            <a:spcBef>
              <a:spcPct val="0"/>
            </a:spcBef>
            <a:spcAft>
              <a:spcPct val="35000"/>
            </a:spcAft>
          </a:pPr>
          <a:r>
            <a:rPr lang="es-CL" sz="1700" kern="1200" dirty="0" smtClean="0"/>
            <a:t>SUBSIDIOS</a:t>
          </a:r>
        </a:p>
        <a:p>
          <a:pPr lvl="0" algn="just" defTabSz="755650" rtl="0">
            <a:lnSpc>
              <a:spcPct val="90000"/>
            </a:lnSpc>
            <a:spcBef>
              <a:spcPct val="0"/>
            </a:spcBef>
            <a:spcAft>
              <a:spcPct val="35000"/>
            </a:spcAft>
          </a:pPr>
          <a:r>
            <a:rPr lang="es-CL" sz="1400" kern="1200" dirty="0" smtClean="0"/>
            <a:t> A la fecha se ha entregado </a:t>
          </a:r>
          <a:r>
            <a:rPr lang="es-CL" sz="1600" b="1" kern="1200" dirty="0" smtClean="0"/>
            <a:t>23.614</a:t>
          </a:r>
          <a:r>
            <a:rPr lang="es-CL" sz="1400" kern="1200" dirty="0" smtClean="0"/>
            <a:t> subsidios (</a:t>
          </a:r>
          <a:r>
            <a:rPr lang="es-CL" sz="1400" b="1" kern="1200" dirty="0" smtClean="0"/>
            <a:t>acumulado 2018 - 2019</a:t>
          </a:r>
          <a:r>
            <a:rPr lang="es-CL" sz="1400" kern="1200" dirty="0" smtClean="0"/>
            <a:t>), a través de sus diferentes líneas de apoyo vinculadas al Plan Impulso.</a:t>
          </a:r>
          <a:endParaRPr lang="es-CL" sz="1400" kern="1200" dirty="0"/>
        </a:p>
      </dsp:txBody>
      <dsp:txXfrm rot="10800000">
        <a:off x="1198756" y="0"/>
        <a:ext cx="3690056" cy="1852693"/>
      </dsp:txXfrm>
    </dsp:sp>
    <dsp:sp modelId="{B2B5B80C-8EA6-4DBD-9327-F3CA7606F6CC}">
      <dsp:nvSpPr>
        <dsp:cNvPr id="0" name=""/>
        <dsp:cNvSpPr/>
      </dsp:nvSpPr>
      <dsp:spPr>
        <a:xfrm>
          <a:off x="4081" y="64525"/>
          <a:ext cx="1725316" cy="17253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FA635-0F90-4ED3-B044-BBA1B99F104D}">
      <dsp:nvSpPr>
        <dsp:cNvPr id="0" name=""/>
        <dsp:cNvSpPr/>
      </dsp:nvSpPr>
      <dsp:spPr>
        <a:xfrm rot="10800000">
          <a:off x="1511753" y="221937"/>
          <a:ext cx="4046177" cy="152653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8897"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El programa habitacional aprobado para el 2019, considera un total               </a:t>
          </a:r>
          <a:r>
            <a:rPr lang="es-CL" sz="1400" b="1" kern="1200" dirty="0" smtClean="0"/>
            <a:t>M$ </a:t>
          </a:r>
          <a:r>
            <a:rPr lang="es-CL" sz="1600" b="1" kern="1200" dirty="0" smtClean="0"/>
            <a:t>108.058.138</a:t>
          </a:r>
          <a:r>
            <a:rPr lang="es-CL" sz="1400" kern="1200" dirty="0" smtClean="0"/>
            <a:t>, lo que equivale a más de </a:t>
          </a:r>
          <a:r>
            <a:rPr lang="es-CL" sz="1600" b="1" kern="1200" dirty="0" smtClean="0"/>
            <a:t>15.820</a:t>
          </a:r>
          <a:r>
            <a:rPr lang="es-CL" sz="1400" kern="1200" dirty="0" smtClean="0"/>
            <a:t> cupos de subsidios.</a:t>
          </a:r>
        </a:p>
        <a:p>
          <a:pPr lvl="0" algn="just" defTabSz="622300" rtl="0">
            <a:lnSpc>
              <a:spcPct val="90000"/>
            </a:lnSpc>
            <a:spcBef>
              <a:spcPct val="0"/>
            </a:spcBef>
            <a:spcAft>
              <a:spcPct val="35000"/>
            </a:spcAft>
          </a:pPr>
          <a:r>
            <a:rPr lang="es-CL" sz="1400" b="1" kern="1200" dirty="0" smtClean="0"/>
            <a:t>Ejecutados</a:t>
          </a:r>
          <a:r>
            <a:rPr lang="es-CL" sz="1400" kern="1200" dirty="0" smtClean="0"/>
            <a:t>: </a:t>
          </a:r>
          <a:r>
            <a:rPr lang="es-CL" sz="1400" b="1" kern="1200" dirty="0" smtClean="0"/>
            <a:t>7.155</a:t>
          </a:r>
          <a:r>
            <a:rPr lang="es-CL" sz="1400" kern="1200" dirty="0" smtClean="0"/>
            <a:t>.</a:t>
          </a:r>
          <a:endParaRPr lang="es-CL" sz="1400" kern="1200" dirty="0"/>
        </a:p>
      </dsp:txBody>
      <dsp:txXfrm rot="10800000">
        <a:off x="1893387" y="221937"/>
        <a:ext cx="3664543" cy="1526537"/>
      </dsp:txXfrm>
    </dsp:sp>
    <dsp:sp modelId="{6A1DD5ED-7004-4A43-8E62-1A5E7697CB63}">
      <dsp:nvSpPr>
        <dsp:cNvPr id="0" name=""/>
        <dsp:cNvSpPr/>
      </dsp:nvSpPr>
      <dsp:spPr>
        <a:xfrm>
          <a:off x="577029" y="0"/>
          <a:ext cx="1970412" cy="197041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AF74-A0D9-4A20-A0A5-AD0DF3C8C2FC}">
      <dsp:nvSpPr>
        <dsp:cNvPr id="0" name=""/>
        <dsp:cNvSpPr/>
      </dsp:nvSpPr>
      <dsp:spPr>
        <a:xfrm rot="10800000">
          <a:off x="684788" y="83976"/>
          <a:ext cx="5527547" cy="225380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3924" tIns="53340" rIns="99568" bIns="53340" numCol="1" spcCol="1270" anchor="ctr" anchorCtr="0">
          <a:noAutofit/>
        </a:bodyPr>
        <a:lstStyle/>
        <a:p>
          <a:pPr lvl="0" algn="just" defTabSz="622300" rtl="0">
            <a:lnSpc>
              <a:spcPct val="90000"/>
            </a:lnSpc>
            <a:spcBef>
              <a:spcPct val="0"/>
            </a:spcBef>
            <a:spcAft>
              <a:spcPct val="35000"/>
            </a:spcAft>
          </a:pPr>
          <a:r>
            <a:rPr lang="es-CL" sz="1400" b="1" kern="1200" dirty="0" smtClean="0"/>
            <a:t>INCREMENTO EN SUBSIDIOS</a:t>
          </a:r>
        </a:p>
        <a:p>
          <a:pPr lvl="0" algn="just" defTabSz="622300" rtl="0">
            <a:lnSpc>
              <a:spcPct val="90000"/>
            </a:lnSpc>
            <a:spcBef>
              <a:spcPct val="0"/>
            </a:spcBef>
            <a:spcAft>
              <a:spcPct val="35000"/>
            </a:spcAft>
          </a:pPr>
          <a:r>
            <a:rPr lang="es-CL" sz="1400" kern="1200" dirty="0" smtClean="0"/>
            <a:t>Incremento total inversión    </a:t>
          </a:r>
          <a:r>
            <a:rPr lang="es-CL" sz="1600" b="1" kern="1200" dirty="0" smtClean="0"/>
            <a:t>2.294</a:t>
          </a:r>
          <a:r>
            <a:rPr lang="es-CL" sz="1400" b="1" kern="1200" dirty="0" smtClean="0"/>
            <a:t> </a:t>
          </a:r>
          <a:r>
            <a:rPr lang="es-CL" sz="1400" b="1" kern="1200" dirty="0" smtClean="0"/>
            <a:t>subsidios:</a:t>
          </a:r>
        </a:p>
        <a:p>
          <a:pPr lvl="0" algn="just" defTabSz="622300" rtl="0">
            <a:lnSpc>
              <a:spcPct val="90000"/>
            </a:lnSpc>
            <a:spcBef>
              <a:spcPct val="0"/>
            </a:spcBef>
            <a:spcAft>
              <a:spcPct val="35000"/>
            </a:spcAft>
          </a:pPr>
          <a:r>
            <a:rPr lang="es-CL" sz="1400" kern="1200" dirty="0" smtClean="0"/>
            <a:t>- Fondo Solidario     (DS-49)  </a:t>
          </a:r>
          <a:r>
            <a:rPr lang="es-CL" sz="1600" b="1" kern="1200" dirty="0" smtClean="0"/>
            <a:t>1.362 </a:t>
          </a:r>
          <a:r>
            <a:rPr lang="es-CL" sz="1400" b="1" kern="1200" dirty="0" smtClean="0"/>
            <a:t>Viviendas</a:t>
          </a:r>
        </a:p>
        <a:p>
          <a:pPr lvl="0" algn="just" defTabSz="622300" rtl="0">
            <a:lnSpc>
              <a:spcPct val="90000"/>
            </a:lnSpc>
            <a:spcBef>
              <a:spcPct val="0"/>
            </a:spcBef>
            <a:spcAft>
              <a:spcPct val="35000"/>
            </a:spcAft>
          </a:pPr>
          <a:r>
            <a:rPr lang="es-CL" sz="1400" b="1" kern="1200" dirty="0" smtClean="0"/>
            <a:t> </a:t>
          </a:r>
          <a:r>
            <a:rPr lang="es-CL" sz="1400" kern="1200" dirty="0" smtClean="0"/>
            <a:t>-Integración Social (DS-19)    </a:t>
          </a:r>
          <a:r>
            <a:rPr lang="es-CL" sz="1600" b="1" kern="1200" dirty="0" smtClean="0"/>
            <a:t>932</a:t>
          </a:r>
          <a:r>
            <a:rPr lang="es-CL" sz="1400" b="1" kern="1200" dirty="0" smtClean="0"/>
            <a:t>. Viviendas</a:t>
          </a:r>
        </a:p>
        <a:p>
          <a:pPr lvl="0" algn="just" defTabSz="622300" rtl="0">
            <a:lnSpc>
              <a:spcPct val="90000"/>
            </a:lnSpc>
            <a:spcBef>
              <a:spcPct val="0"/>
            </a:spcBef>
            <a:spcAft>
              <a:spcPct val="35000"/>
            </a:spcAft>
          </a:pPr>
          <a:r>
            <a:rPr lang="es-CL" sz="1400" kern="1200" dirty="0" smtClean="0"/>
            <a:t>Inversión </a:t>
          </a:r>
          <a:r>
            <a:rPr lang="es-CL" sz="1400" kern="1200" dirty="0" err="1" smtClean="0"/>
            <a:t>Asig</a:t>
          </a:r>
          <a:r>
            <a:rPr lang="es-CL" sz="1400" kern="1200" dirty="0" smtClean="0"/>
            <a:t>. Total Subsidios 2019</a:t>
          </a:r>
        </a:p>
        <a:p>
          <a:pPr lvl="0" algn="just" defTabSz="622300">
            <a:lnSpc>
              <a:spcPct val="90000"/>
            </a:lnSpc>
            <a:spcBef>
              <a:spcPct val="0"/>
            </a:spcBef>
            <a:spcAft>
              <a:spcPct val="35000"/>
            </a:spcAft>
          </a:pPr>
          <a:r>
            <a:rPr lang="es-CL" sz="1600" b="1" kern="1200" dirty="0" smtClean="0"/>
            <a:t>MM $148.185</a:t>
          </a:r>
          <a:r>
            <a:rPr lang="es-CL" sz="1600" kern="1200" dirty="0" smtClean="0"/>
            <a:t>.  - </a:t>
          </a:r>
          <a:r>
            <a:rPr lang="es-CL" sz="1600" b="1" kern="1200" dirty="0" smtClean="0"/>
            <a:t>18.000 SUBSIDIOS</a:t>
          </a:r>
        </a:p>
      </dsp:txBody>
      <dsp:txXfrm rot="10800000">
        <a:off x="1248239" y="83976"/>
        <a:ext cx="4964096" cy="2253803"/>
      </dsp:txXfrm>
    </dsp:sp>
    <dsp:sp modelId="{7892980C-60A2-4477-824A-DDFF011F3EB3}">
      <dsp:nvSpPr>
        <dsp:cNvPr id="0" name=""/>
        <dsp:cNvSpPr/>
      </dsp:nvSpPr>
      <dsp:spPr>
        <a:xfrm>
          <a:off x="0" y="165480"/>
          <a:ext cx="2095196" cy="2095196"/>
        </a:xfrm>
        <a:prstGeom prst="ellipse">
          <a:avLst/>
        </a:prstGeom>
        <a:blipFill>
          <a:blip xmlns:r="http://schemas.openxmlformats.org/officeDocument/2006/relationships" r:embed="rId1"/>
          <a:srcRect/>
          <a:stretch>
            <a:fillRect l="-32000" r="-3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5BC58-B832-44AF-9860-03FD3760142E}">
      <dsp:nvSpPr>
        <dsp:cNvPr id="0" name=""/>
        <dsp:cNvSpPr/>
      </dsp:nvSpPr>
      <dsp:spPr>
        <a:xfrm rot="10800000">
          <a:off x="779799" y="16693"/>
          <a:ext cx="4713402" cy="26127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0695" tIns="53340" rIns="99568" bIns="53340" numCol="1" spcCol="1270" anchor="ctr" anchorCtr="0">
          <a:noAutofit/>
        </a:bodyPr>
        <a:lstStyle/>
        <a:p>
          <a:pPr lvl="0" algn="just" defTabSz="622300" rtl="0">
            <a:lnSpc>
              <a:spcPct val="90000"/>
            </a:lnSpc>
            <a:spcBef>
              <a:spcPct val="0"/>
            </a:spcBef>
            <a:spcAft>
              <a:spcPct val="35000"/>
            </a:spcAft>
          </a:pPr>
          <a:r>
            <a:rPr lang="es-CL" sz="1400" b="1" kern="1200" dirty="0" smtClean="0"/>
            <a:t>PDA TOTAL AISLACIÓN TÉRMICA.</a:t>
          </a:r>
        </a:p>
        <a:p>
          <a:pPr lvl="0" algn="just" defTabSz="622300" rtl="0">
            <a:lnSpc>
              <a:spcPct val="90000"/>
            </a:lnSpc>
            <a:spcBef>
              <a:spcPct val="0"/>
            </a:spcBef>
            <a:spcAft>
              <a:spcPct val="35000"/>
            </a:spcAft>
          </a:pPr>
          <a:r>
            <a:rPr lang="es-CL" sz="1400" kern="1200" dirty="0" smtClean="0"/>
            <a:t>MM$ </a:t>
          </a:r>
          <a:r>
            <a:rPr lang="es-CL" sz="1400" b="1" kern="1200" dirty="0" smtClean="0"/>
            <a:t>21.840</a:t>
          </a:r>
          <a:r>
            <a:rPr lang="es-CL" sz="1400" kern="1200" dirty="0" smtClean="0"/>
            <a:t> – Sectorial Informado Plan Impulso = </a:t>
          </a:r>
          <a:r>
            <a:rPr lang="es-CL" sz="1400" b="1" kern="1200" dirty="0" smtClean="0"/>
            <a:t>3.000 unidades </a:t>
          </a:r>
          <a:r>
            <a:rPr lang="es-CL" sz="1400" kern="1200" dirty="0" smtClean="0"/>
            <a:t>(comprometidas)</a:t>
          </a:r>
        </a:p>
        <a:p>
          <a:pPr lvl="0" algn="just" defTabSz="622300" rtl="0">
            <a:lnSpc>
              <a:spcPct val="90000"/>
            </a:lnSpc>
            <a:spcBef>
              <a:spcPct val="0"/>
            </a:spcBef>
            <a:spcAft>
              <a:spcPct val="35000"/>
            </a:spcAft>
          </a:pPr>
          <a:r>
            <a:rPr lang="es-CL" sz="1400" kern="1200" dirty="0" smtClean="0"/>
            <a:t>MM$ </a:t>
          </a:r>
          <a:r>
            <a:rPr lang="es-CL" sz="1400" b="1" kern="1200" dirty="0" smtClean="0"/>
            <a:t>10.634 –</a:t>
          </a:r>
          <a:r>
            <a:rPr lang="es-CL" sz="1400" kern="1200" dirty="0" smtClean="0"/>
            <a:t> Sectorial en proceso de formalización = </a:t>
          </a:r>
          <a:r>
            <a:rPr lang="es-CL" sz="1400" b="1" kern="1200" dirty="0" smtClean="0"/>
            <a:t>1.500 unidades</a:t>
          </a:r>
        </a:p>
        <a:p>
          <a:pPr lvl="0" algn="just" defTabSz="622300" rtl="0">
            <a:lnSpc>
              <a:spcPct val="90000"/>
            </a:lnSpc>
            <a:spcBef>
              <a:spcPct val="0"/>
            </a:spcBef>
            <a:spcAft>
              <a:spcPct val="35000"/>
            </a:spcAft>
          </a:pPr>
          <a:endParaRPr lang="es-CL" sz="1400" kern="1200" dirty="0" smtClean="0"/>
        </a:p>
        <a:p>
          <a:pPr lvl="0" algn="just" defTabSz="622300" rtl="0">
            <a:lnSpc>
              <a:spcPct val="90000"/>
            </a:lnSpc>
            <a:spcBef>
              <a:spcPct val="0"/>
            </a:spcBef>
            <a:spcAft>
              <a:spcPct val="35000"/>
            </a:spcAft>
          </a:pPr>
          <a:r>
            <a:rPr lang="es-CL" sz="1400" kern="1200" dirty="0" smtClean="0"/>
            <a:t>Total </a:t>
          </a:r>
          <a:r>
            <a:rPr lang="es-CL" sz="1400" kern="1200" dirty="0" err="1" smtClean="0"/>
            <a:t>Asig</a:t>
          </a:r>
          <a:r>
            <a:rPr lang="es-CL" sz="1400" kern="1200" dirty="0" smtClean="0"/>
            <a:t>. 4.500 unidades </a:t>
          </a:r>
        </a:p>
        <a:p>
          <a:pPr lvl="0" algn="just" defTabSz="622300" rtl="0">
            <a:lnSpc>
              <a:spcPct val="90000"/>
            </a:lnSpc>
            <a:spcBef>
              <a:spcPct val="0"/>
            </a:spcBef>
            <a:spcAft>
              <a:spcPct val="35000"/>
            </a:spcAft>
          </a:pPr>
          <a:r>
            <a:rPr lang="es-CL" sz="1400" kern="1200" dirty="0" smtClean="0"/>
            <a:t>17.500 unidades (Desde 2015 a la fecha). </a:t>
          </a:r>
        </a:p>
        <a:p>
          <a:pPr lvl="0" algn="just" defTabSz="622300" rtl="0">
            <a:lnSpc>
              <a:spcPct val="90000"/>
            </a:lnSpc>
            <a:spcBef>
              <a:spcPct val="0"/>
            </a:spcBef>
            <a:spcAft>
              <a:spcPct val="35000"/>
            </a:spcAft>
          </a:pPr>
          <a:endParaRPr lang="es-CL" sz="1400" kern="1200" dirty="0"/>
        </a:p>
      </dsp:txBody>
      <dsp:txXfrm rot="10800000">
        <a:off x="1432978" y="16693"/>
        <a:ext cx="4060223" cy="2612715"/>
      </dsp:txXfrm>
    </dsp:sp>
    <dsp:sp modelId="{B2B5B80C-8EA6-4DBD-9327-F3CA7606F6CC}">
      <dsp:nvSpPr>
        <dsp:cNvPr id="0" name=""/>
        <dsp:cNvSpPr/>
      </dsp:nvSpPr>
      <dsp:spPr>
        <a:xfrm>
          <a:off x="0" y="301824"/>
          <a:ext cx="2046645" cy="20466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DFA635-0F90-4ED3-B044-BBA1B99F104D}">
      <dsp:nvSpPr>
        <dsp:cNvPr id="0" name=""/>
        <dsp:cNvSpPr/>
      </dsp:nvSpPr>
      <dsp:spPr>
        <a:xfrm rot="10800000">
          <a:off x="1758863" y="182913"/>
          <a:ext cx="3716697" cy="160458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8897"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“Quiero Mi Barrio”</a:t>
          </a:r>
        </a:p>
        <a:p>
          <a:pPr lvl="0" algn="just" defTabSz="622300" rtl="0">
            <a:lnSpc>
              <a:spcPct val="90000"/>
            </a:lnSpc>
            <a:spcBef>
              <a:spcPct val="0"/>
            </a:spcBef>
            <a:spcAft>
              <a:spcPct val="35000"/>
            </a:spcAft>
          </a:pPr>
          <a:r>
            <a:rPr lang="es-CL" sz="1400" kern="1200" dirty="0" smtClean="0"/>
            <a:t>15 comunas: 2018 - 2021 </a:t>
          </a:r>
        </a:p>
        <a:p>
          <a:pPr lvl="0" algn="just" defTabSz="622300" rtl="0">
            <a:lnSpc>
              <a:spcPct val="90000"/>
            </a:lnSpc>
            <a:spcBef>
              <a:spcPct val="0"/>
            </a:spcBef>
            <a:spcAft>
              <a:spcPct val="35000"/>
            </a:spcAft>
          </a:pPr>
          <a:r>
            <a:rPr lang="es-CL" sz="1400" kern="1200" dirty="0" smtClean="0"/>
            <a:t>- 9 En ejecución.</a:t>
          </a:r>
        </a:p>
        <a:p>
          <a:pPr lvl="0" algn="just" defTabSz="622300" rtl="0">
            <a:lnSpc>
              <a:spcPct val="90000"/>
            </a:lnSpc>
            <a:spcBef>
              <a:spcPct val="0"/>
            </a:spcBef>
            <a:spcAft>
              <a:spcPct val="35000"/>
            </a:spcAft>
          </a:pPr>
          <a:r>
            <a:rPr lang="es-CL" sz="1400" kern="1200" dirty="0" smtClean="0"/>
            <a:t>- 6 En evaluación.</a:t>
          </a:r>
        </a:p>
        <a:p>
          <a:pPr lvl="0" algn="just" defTabSz="622300" rtl="0">
            <a:lnSpc>
              <a:spcPct val="90000"/>
            </a:lnSpc>
            <a:spcBef>
              <a:spcPct val="0"/>
            </a:spcBef>
            <a:spcAft>
              <a:spcPct val="35000"/>
            </a:spcAft>
          </a:pPr>
          <a:r>
            <a:rPr lang="es-CL" sz="1400" kern="1200" dirty="0" smtClean="0"/>
            <a:t>Total </a:t>
          </a:r>
          <a:r>
            <a:rPr lang="es-CL" sz="1400" kern="1200" dirty="0" err="1" smtClean="0"/>
            <a:t>Asig</a:t>
          </a:r>
          <a:r>
            <a:rPr lang="es-CL" sz="1400" kern="1200" dirty="0" smtClean="0"/>
            <a:t>. MM$ 11.516.-</a:t>
          </a:r>
          <a:endParaRPr lang="es-CL" sz="1400" kern="1200" dirty="0"/>
        </a:p>
      </dsp:txBody>
      <dsp:txXfrm rot="10800000">
        <a:off x="2160009" y="182913"/>
        <a:ext cx="3315551" cy="1604585"/>
      </dsp:txXfrm>
    </dsp:sp>
    <dsp:sp modelId="{6A1DD5ED-7004-4A43-8E62-1A5E7697CB63}">
      <dsp:nvSpPr>
        <dsp:cNvPr id="0" name=""/>
        <dsp:cNvSpPr/>
      </dsp:nvSpPr>
      <dsp:spPr>
        <a:xfrm>
          <a:off x="659399" y="0"/>
          <a:ext cx="1970412" cy="197041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AF74-A0D9-4A20-A0A5-AD0DF3C8C2FC}">
      <dsp:nvSpPr>
        <dsp:cNvPr id="0" name=""/>
        <dsp:cNvSpPr/>
      </dsp:nvSpPr>
      <dsp:spPr>
        <a:xfrm rot="10800000">
          <a:off x="490188" y="1522"/>
          <a:ext cx="4394684" cy="155844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8869" tIns="68580" rIns="128016" bIns="68580" numCol="1" spcCol="1270" anchor="ctr" anchorCtr="0">
          <a:noAutofit/>
        </a:bodyPr>
        <a:lstStyle/>
        <a:p>
          <a:pPr lvl="0" algn="just" defTabSz="800100" rtl="0">
            <a:lnSpc>
              <a:spcPct val="90000"/>
            </a:lnSpc>
            <a:spcBef>
              <a:spcPct val="0"/>
            </a:spcBef>
            <a:spcAft>
              <a:spcPct val="35000"/>
            </a:spcAft>
          </a:pPr>
          <a:r>
            <a:rPr lang="es-CL" sz="1800" b="1" kern="1200" dirty="0" smtClean="0"/>
            <a:t>CALEFACTORES</a:t>
          </a:r>
        </a:p>
        <a:p>
          <a:pPr lvl="0" algn="just" defTabSz="800100" rtl="0">
            <a:lnSpc>
              <a:spcPct val="90000"/>
            </a:lnSpc>
            <a:spcBef>
              <a:spcPct val="0"/>
            </a:spcBef>
            <a:spcAft>
              <a:spcPct val="35000"/>
            </a:spcAft>
          </a:pPr>
          <a:r>
            <a:rPr lang="es-CL" sz="1400" b="1" kern="1200" dirty="0" smtClean="0"/>
            <a:t>MM $3.000.- para 3.000 equipos. </a:t>
          </a:r>
        </a:p>
        <a:p>
          <a:pPr lvl="0" algn="just" defTabSz="800100" rtl="0">
            <a:lnSpc>
              <a:spcPct val="90000"/>
            </a:lnSpc>
            <a:spcBef>
              <a:spcPct val="0"/>
            </a:spcBef>
            <a:spcAft>
              <a:spcPct val="35000"/>
            </a:spcAft>
          </a:pPr>
          <a:r>
            <a:rPr lang="es-CL" sz="1400" b="1" kern="1200" dirty="0" err="1" smtClean="0"/>
            <a:t>Asig</a:t>
          </a:r>
          <a:r>
            <a:rPr lang="es-CL" sz="1400" b="1" kern="1200" dirty="0" smtClean="0"/>
            <a:t>. a Dic. 2019</a:t>
          </a:r>
        </a:p>
      </dsp:txBody>
      <dsp:txXfrm rot="10800000">
        <a:off x="879799" y="1522"/>
        <a:ext cx="4005073" cy="1558446"/>
      </dsp:txXfrm>
    </dsp:sp>
    <dsp:sp modelId="{7892980C-60A2-4477-824A-DDFF011F3EB3}">
      <dsp:nvSpPr>
        <dsp:cNvPr id="0" name=""/>
        <dsp:cNvSpPr/>
      </dsp:nvSpPr>
      <dsp:spPr>
        <a:xfrm>
          <a:off x="0" y="57879"/>
          <a:ext cx="1448774" cy="14487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811883" y="1059"/>
          <a:ext cx="3420593" cy="163258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3101"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Pasantías Internacionales en Inglés: </a:t>
          </a:r>
          <a:r>
            <a:rPr lang="es-CL" sz="1600" b="1" kern="1200" dirty="0" smtClean="0"/>
            <a:t>145</a:t>
          </a:r>
          <a:r>
            <a:rPr lang="es-CL" sz="1400" kern="1200" dirty="0" smtClean="0"/>
            <a:t> estudiantes y </a:t>
          </a:r>
          <a:r>
            <a:rPr lang="es-CL" sz="1600" b="1" kern="1200" dirty="0" smtClean="0"/>
            <a:t>40</a:t>
          </a:r>
          <a:r>
            <a:rPr lang="es-CL" sz="1400" kern="1200" dirty="0" smtClean="0"/>
            <a:t> profesores la han podido realizar.</a:t>
          </a:r>
          <a:endParaRPr lang="es-CL" sz="1400" kern="1200" dirty="0"/>
        </a:p>
      </dsp:txBody>
      <dsp:txXfrm rot="10800000">
        <a:off x="2220029" y="1059"/>
        <a:ext cx="3012447" cy="1632585"/>
      </dsp:txXfrm>
    </dsp:sp>
    <dsp:sp modelId="{CA6D54B7-5A30-4C4F-A64E-2FA24EC02B52}">
      <dsp:nvSpPr>
        <dsp:cNvPr id="0" name=""/>
        <dsp:cNvSpPr/>
      </dsp:nvSpPr>
      <dsp:spPr>
        <a:xfrm>
          <a:off x="736827" y="16792"/>
          <a:ext cx="1601119" cy="1601119"/>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8BB3-243A-4B07-8333-EACA769A41C7}">
      <dsp:nvSpPr>
        <dsp:cNvPr id="0" name=""/>
        <dsp:cNvSpPr/>
      </dsp:nvSpPr>
      <dsp:spPr>
        <a:xfrm rot="10800000">
          <a:off x="698834" y="0"/>
          <a:ext cx="4437943" cy="160720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3060" tIns="60960" rIns="113792" bIns="60960" numCol="1" spcCol="1270" anchor="ctr" anchorCtr="0">
          <a:noAutofit/>
        </a:bodyPr>
        <a:lstStyle/>
        <a:p>
          <a:pPr lvl="0" algn="just" defTabSz="711200" rtl="0">
            <a:lnSpc>
              <a:spcPct val="90000"/>
            </a:lnSpc>
            <a:spcBef>
              <a:spcPct val="0"/>
            </a:spcBef>
            <a:spcAft>
              <a:spcPct val="35000"/>
            </a:spcAft>
          </a:pPr>
          <a:r>
            <a:rPr lang="es-CL" sz="1600" kern="1200" dirty="0" smtClean="0"/>
            <a:t>Se han declarado </a:t>
          </a:r>
          <a:r>
            <a:rPr lang="es-CL" sz="1600" b="1" kern="1200" dirty="0" smtClean="0"/>
            <a:t>3</a:t>
          </a:r>
          <a:r>
            <a:rPr lang="es-CL" sz="1600" kern="1200" dirty="0" smtClean="0"/>
            <a:t> nuevos Liceos Bicentenario en la región</a:t>
          </a:r>
        </a:p>
        <a:p>
          <a:pPr lvl="0" algn="just" defTabSz="711200" rtl="0">
            <a:lnSpc>
              <a:spcPct val="90000"/>
            </a:lnSpc>
            <a:spcBef>
              <a:spcPct val="0"/>
            </a:spcBef>
            <a:spcAft>
              <a:spcPct val="35000"/>
            </a:spcAft>
          </a:pPr>
          <a:r>
            <a:rPr lang="es-CL" sz="1600" kern="1200" dirty="0" smtClean="0"/>
            <a:t>- Liceo Manuel Montt de Victoria</a:t>
          </a:r>
        </a:p>
        <a:p>
          <a:pPr lvl="0" algn="just" defTabSz="711200" rtl="0">
            <a:lnSpc>
              <a:spcPct val="90000"/>
            </a:lnSpc>
            <a:spcBef>
              <a:spcPct val="0"/>
            </a:spcBef>
            <a:spcAft>
              <a:spcPct val="35000"/>
            </a:spcAft>
          </a:pPr>
          <a:r>
            <a:rPr lang="es-CL" sz="1600" kern="1200" dirty="0" smtClean="0"/>
            <a:t>- Liceo Politécnico de </a:t>
          </a:r>
          <a:r>
            <a:rPr lang="es-CL" sz="1600" kern="1200" dirty="0" err="1" smtClean="0"/>
            <a:t>Pitrufquén</a:t>
          </a:r>
          <a:r>
            <a:rPr lang="es-CL" sz="1600" kern="1200" dirty="0" smtClean="0"/>
            <a:t> </a:t>
          </a:r>
        </a:p>
        <a:p>
          <a:pPr lvl="0" algn="just" defTabSz="711200" rtl="0">
            <a:lnSpc>
              <a:spcPct val="90000"/>
            </a:lnSpc>
            <a:spcBef>
              <a:spcPct val="0"/>
            </a:spcBef>
            <a:spcAft>
              <a:spcPct val="35000"/>
            </a:spcAft>
          </a:pPr>
          <a:r>
            <a:rPr lang="es-CL" sz="1600" kern="1200" dirty="0" smtClean="0"/>
            <a:t>- Liceo Hotelería y Turismo de Pucón). </a:t>
          </a:r>
          <a:endParaRPr lang="es-CL" sz="1200" kern="1200" dirty="0"/>
        </a:p>
      </dsp:txBody>
      <dsp:txXfrm rot="10800000">
        <a:off x="1100634" y="0"/>
        <a:ext cx="4036143" cy="1607200"/>
      </dsp:txXfrm>
    </dsp:sp>
    <dsp:sp modelId="{9D027FFD-BBA0-4CF7-B81D-6F68CA051EC0}">
      <dsp:nvSpPr>
        <dsp:cNvPr id="0" name=""/>
        <dsp:cNvSpPr/>
      </dsp:nvSpPr>
      <dsp:spPr>
        <a:xfrm>
          <a:off x="0" y="250198"/>
          <a:ext cx="1263621" cy="1263621"/>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EEC19-CD78-4C0E-98C1-732E4A39E69E}">
      <dsp:nvSpPr>
        <dsp:cNvPr id="0" name=""/>
        <dsp:cNvSpPr/>
      </dsp:nvSpPr>
      <dsp:spPr>
        <a:xfrm rot="10800000">
          <a:off x="718047" y="88877"/>
          <a:ext cx="4437356" cy="180724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6944" tIns="60960" rIns="113792" bIns="60960" numCol="1" spcCol="1270" anchor="ctr" anchorCtr="0">
          <a:noAutofit/>
        </a:bodyPr>
        <a:lstStyle/>
        <a:p>
          <a:pPr lvl="0" algn="just" defTabSz="711200" rtl="0">
            <a:lnSpc>
              <a:spcPct val="90000"/>
            </a:lnSpc>
            <a:spcBef>
              <a:spcPct val="0"/>
            </a:spcBef>
            <a:spcAft>
              <a:spcPct val="35000"/>
            </a:spcAft>
          </a:pPr>
          <a:r>
            <a:rPr lang="es-CL" sz="1600" kern="1200" dirty="0" smtClean="0"/>
            <a:t>Un nuevo proceso de postulaciones se iniciará el próximo mes de octubre. Hoy se trabaja en preparar a los liceos para que realicen una buena postulación.</a:t>
          </a:r>
          <a:endParaRPr lang="es-CL" sz="1600" kern="1200" dirty="0"/>
        </a:p>
      </dsp:txBody>
      <dsp:txXfrm rot="10800000">
        <a:off x="1169857" y="88877"/>
        <a:ext cx="3985546" cy="1807242"/>
      </dsp:txXfrm>
    </dsp:sp>
    <dsp:sp modelId="{4CAD9FF7-267F-4742-B26B-1B4E66F6EDE8}">
      <dsp:nvSpPr>
        <dsp:cNvPr id="0" name=""/>
        <dsp:cNvSpPr/>
      </dsp:nvSpPr>
      <dsp:spPr>
        <a:xfrm>
          <a:off x="0" y="82733"/>
          <a:ext cx="1807242" cy="18072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6000" r="-3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71933-D0D7-4749-B0E0-90352A5E607F}">
      <dsp:nvSpPr>
        <dsp:cNvPr id="0" name=""/>
        <dsp:cNvSpPr/>
      </dsp:nvSpPr>
      <dsp:spPr>
        <a:xfrm rot="10800000">
          <a:off x="1201839" y="114573"/>
          <a:ext cx="4250707" cy="250049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7253"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Recuperación Derechos de Aguas.</a:t>
          </a:r>
        </a:p>
        <a:p>
          <a:pPr lvl="0" algn="just" defTabSz="622300" rtl="0">
            <a:lnSpc>
              <a:spcPct val="90000"/>
            </a:lnSpc>
            <a:spcBef>
              <a:spcPct val="0"/>
            </a:spcBef>
            <a:spcAft>
              <a:spcPct val="35000"/>
            </a:spcAft>
          </a:pPr>
          <a:r>
            <a:rPr lang="es-CL" sz="1400" kern="1200" dirty="0" smtClean="0"/>
            <a:t>DGA, gestiona el remate de patentes, para recuperar derechos de aguas para </a:t>
          </a:r>
          <a:r>
            <a:rPr lang="es-CL" sz="1400" b="1" kern="1200" dirty="0" smtClean="0"/>
            <a:t>2.4 millones </a:t>
          </a:r>
          <a:r>
            <a:rPr lang="es-CL" sz="1400" b="1" kern="1200" dirty="0" err="1" smtClean="0"/>
            <a:t>Ltrs</a:t>
          </a:r>
          <a:r>
            <a:rPr lang="es-CL" sz="1400" b="1" kern="1200" dirty="0" smtClean="0"/>
            <a:t>./</a:t>
          </a:r>
          <a:r>
            <a:rPr lang="es-CL" sz="1400" b="1" kern="1200" dirty="0" err="1" smtClean="0"/>
            <a:t>Seg</a:t>
          </a:r>
          <a:r>
            <a:rPr lang="es-CL" sz="1400" kern="1200" dirty="0" smtClean="0"/>
            <a:t>.</a:t>
          </a:r>
        </a:p>
        <a:p>
          <a:pPr lvl="0" algn="just" defTabSz="622300" rtl="0">
            <a:lnSpc>
              <a:spcPct val="90000"/>
            </a:lnSpc>
            <a:spcBef>
              <a:spcPct val="0"/>
            </a:spcBef>
            <a:spcAft>
              <a:spcPct val="35000"/>
            </a:spcAft>
          </a:pPr>
          <a:r>
            <a:rPr lang="es-CL" sz="1400" b="1" kern="1200" dirty="0" smtClean="0"/>
            <a:t>37.600 </a:t>
          </a:r>
          <a:r>
            <a:rPr lang="es-CL" sz="1400" b="1" kern="1200" dirty="0" err="1" smtClean="0"/>
            <a:t>Ltrs</a:t>
          </a:r>
          <a:r>
            <a:rPr lang="es-CL" sz="1400" b="1" kern="1200" dirty="0" smtClean="0"/>
            <a:t>./</a:t>
          </a:r>
          <a:r>
            <a:rPr lang="es-CL" sz="1400" b="1" kern="1200" dirty="0" err="1" smtClean="0"/>
            <a:t>Seg</a:t>
          </a:r>
          <a:r>
            <a:rPr lang="es-CL" sz="1400" kern="1200" dirty="0" smtClean="0"/>
            <a:t>. ya fueron retornados al Estado.</a:t>
          </a:r>
        </a:p>
        <a:p>
          <a:pPr lvl="0" algn="just" defTabSz="622300" rtl="0">
            <a:lnSpc>
              <a:spcPct val="90000"/>
            </a:lnSpc>
            <a:spcBef>
              <a:spcPct val="0"/>
            </a:spcBef>
            <a:spcAft>
              <a:spcPct val="35000"/>
            </a:spcAft>
          </a:pPr>
          <a:endParaRPr lang="es-CL" sz="1600" kern="1200" dirty="0"/>
        </a:p>
      </dsp:txBody>
      <dsp:txXfrm rot="10800000">
        <a:off x="1826963" y="114573"/>
        <a:ext cx="3625583" cy="2500497"/>
      </dsp:txXfrm>
    </dsp:sp>
    <dsp:sp modelId="{ED0347A9-D18F-470C-8559-404C55718F67}">
      <dsp:nvSpPr>
        <dsp:cNvPr id="0" name=""/>
        <dsp:cNvSpPr/>
      </dsp:nvSpPr>
      <dsp:spPr>
        <a:xfrm>
          <a:off x="389967" y="401488"/>
          <a:ext cx="1944006" cy="194400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858280" y="0"/>
          <a:ext cx="5083133" cy="245901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5118" tIns="60960" rIns="113792" bIns="60960" numCol="1" spcCol="1270" anchor="ctr" anchorCtr="0">
          <a:noAutofit/>
        </a:bodyPr>
        <a:lstStyle/>
        <a:p>
          <a:pPr lvl="0" algn="l" defTabSz="711200" rtl="0">
            <a:lnSpc>
              <a:spcPct val="90000"/>
            </a:lnSpc>
            <a:spcBef>
              <a:spcPct val="0"/>
            </a:spcBef>
            <a:spcAft>
              <a:spcPct val="35000"/>
            </a:spcAft>
          </a:pPr>
          <a:r>
            <a:rPr lang="es-CL" sz="1600" b="1" kern="1200" dirty="0" smtClean="0"/>
            <a:t>FOMENTO PRODUCTIVO: MM$9.000.- financiamiento GORE  </a:t>
          </a:r>
        </a:p>
        <a:p>
          <a:pPr lvl="0" algn="just" defTabSz="711200" rtl="0">
            <a:lnSpc>
              <a:spcPct val="90000"/>
            </a:lnSpc>
            <a:spcBef>
              <a:spcPct val="0"/>
            </a:spcBef>
            <a:spcAft>
              <a:spcPct val="35000"/>
            </a:spcAft>
          </a:pPr>
          <a:r>
            <a:rPr lang="es-CL" sz="1600" kern="1200" dirty="0" smtClean="0"/>
            <a:t>Destinados a </a:t>
          </a:r>
          <a:r>
            <a:rPr lang="es-CL" sz="1600" kern="1200" dirty="0" err="1" smtClean="0"/>
            <a:t>Sercotec</a:t>
          </a:r>
          <a:r>
            <a:rPr lang="es-CL" sz="1600" kern="1200" dirty="0" smtClean="0"/>
            <a:t> y </a:t>
          </a:r>
          <a:r>
            <a:rPr lang="es-CL" sz="1600" kern="1200" dirty="0" err="1" smtClean="0"/>
            <a:t>Corfo</a:t>
          </a:r>
          <a:r>
            <a:rPr lang="es-CL" sz="1600" kern="1200" dirty="0" smtClean="0"/>
            <a:t> con el objetivo de beneficiar a 1.700 emprendedores turísticos.</a:t>
          </a:r>
        </a:p>
        <a:p>
          <a:pPr lvl="0" algn="just" defTabSz="711200" rtl="0">
            <a:lnSpc>
              <a:spcPct val="90000"/>
            </a:lnSpc>
            <a:spcBef>
              <a:spcPct val="0"/>
            </a:spcBef>
            <a:spcAft>
              <a:spcPct val="35000"/>
            </a:spcAft>
          </a:pPr>
          <a:r>
            <a:rPr lang="es-CL" sz="1600" kern="1200" dirty="0" smtClean="0"/>
            <a:t>A la fecha se han apoyado a 516 empresas asociadas  a este sector productivo vía Plan Impulso (FNDR + SECTORIAL)</a:t>
          </a:r>
          <a:endParaRPr lang="es-CL" sz="1400" kern="1200" dirty="0"/>
        </a:p>
      </dsp:txBody>
      <dsp:txXfrm rot="10800000">
        <a:off x="1473034" y="0"/>
        <a:ext cx="4468379" cy="2459018"/>
      </dsp:txXfrm>
    </dsp:sp>
    <dsp:sp modelId="{CA6D54B7-5A30-4C4F-A64E-2FA24EC02B52}">
      <dsp:nvSpPr>
        <dsp:cNvPr id="0" name=""/>
        <dsp:cNvSpPr/>
      </dsp:nvSpPr>
      <dsp:spPr>
        <a:xfrm>
          <a:off x="0" y="302624"/>
          <a:ext cx="1854823" cy="1854823"/>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87767-1F58-4885-B75F-8EC6B28600CF}">
      <dsp:nvSpPr>
        <dsp:cNvPr id="0" name=""/>
        <dsp:cNvSpPr/>
      </dsp:nvSpPr>
      <dsp:spPr>
        <a:xfrm rot="10800000">
          <a:off x="777509" y="705"/>
          <a:ext cx="4804500" cy="347756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6710" tIns="60960" rIns="113792" bIns="60960" numCol="1" spcCol="1270" anchor="ctr" anchorCtr="0">
          <a:noAutofit/>
        </a:bodyPr>
        <a:lstStyle/>
        <a:p>
          <a:pPr lvl="0" algn="l" defTabSz="711200" rtl="0">
            <a:lnSpc>
              <a:spcPct val="90000"/>
            </a:lnSpc>
            <a:spcBef>
              <a:spcPct val="0"/>
            </a:spcBef>
            <a:spcAft>
              <a:spcPct val="35000"/>
            </a:spcAft>
          </a:pPr>
          <a:r>
            <a:rPr lang="es-CL" sz="1600" b="1" kern="1200" dirty="0" smtClean="0"/>
            <a:t>PLAN DE PROMOCIÓN Y DIFUSIÓN NAC. E INTERNACIONAL DESTINO ARAUCANÍA</a:t>
          </a:r>
        </a:p>
        <a:p>
          <a:pPr lvl="0" algn="just" defTabSz="711200" rtl="0">
            <a:lnSpc>
              <a:spcPct val="90000"/>
            </a:lnSpc>
            <a:spcBef>
              <a:spcPct val="0"/>
            </a:spcBef>
            <a:spcAft>
              <a:spcPct val="35000"/>
            </a:spcAft>
          </a:pPr>
          <a:r>
            <a:rPr lang="es-CL" sz="1400" b="1" kern="1200" dirty="0" smtClean="0"/>
            <a:t>M$ 824.000 </a:t>
          </a:r>
          <a:r>
            <a:rPr lang="es-CL" sz="1400" kern="1200" dirty="0" smtClean="0"/>
            <a:t>Presupuesto GORE a SERNATUR </a:t>
          </a:r>
        </a:p>
        <a:p>
          <a:pPr lvl="0" algn="just" defTabSz="711200" rtl="0">
            <a:lnSpc>
              <a:spcPct val="90000"/>
            </a:lnSpc>
            <a:spcBef>
              <a:spcPct val="0"/>
            </a:spcBef>
            <a:spcAft>
              <a:spcPct val="35000"/>
            </a:spcAft>
          </a:pPr>
          <a:r>
            <a:rPr lang="es-CL" sz="1400" kern="1200" dirty="0" smtClean="0"/>
            <a:t>Campaña </a:t>
          </a:r>
          <a:r>
            <a:rPr lang="es-CL" sz="1400" kern="1200" dirty="0" err="1" smtClean="0"/>
            <a:t>Nac</a:t>
          </a:r>
          <a:r>
            <a:rPr lang="es-CL" sz="1400" kern="1200" dirty="0" smtClean="0"/>
            <a:t>.: TV, Radio, MKT Digital y Prensa</a:t>
          </a:r>
        </a:p>
        <a:p>
          <a:pPr lvl="0" algn="just" defTabSz="711200" rtl="0">
            <a:lnSpc>
              <a:spcPct val="90000"/>
            </a:lnSpc>
            <a:spcBef>
              <a:spcPct val="0"/>
            </a:spcBef>
            <a:spcAft>
              <a:spcPct val="35000"/>
            </a:spcAft>
          </a:pPr>
          <a:r>
            <a:rPr lang="es-CL" sz="1400" kern="1200" dirty="0" smtClean="0"/>
            <a:t>Campaña </a:t>
          </a:r>
          <a:r>
            <a:rPr lang="es-CL" sz="1400" kern="1200" dirty="0" err="1" smtClean="0"/>
            <a:t>Internac</a:t>
          </a:r>
          <a:r>
            <a:rPr lang="es-CL" sz="1400" kern="1200" dirty="0" smtClean="0"/>
            <a:t>.: MKT Digital</a:t>
          </a:r>
        </a:p>
        <a:p>
          <a:pPr lvl="0" algn="just" defTabSz="711200" rtl="0">
            <a:lnSpc>
              <a:spcPct val="90000"/>
            </a:lnSpc>
            <a:spcBef>
              <a:spcPct val="0"/>
            </a:spcBef>
            <a:spcAft>
              <a:spcPct val="35000"/>
            </a:spcAft>
          </a:pPr>
          <a:r>
            <a:rPr lang="es-CL" sz="1400" kern="1200" dirty="0" smtClean="0"/>
            <a:t>Viajes de Prensa 5 destinos Turísticos</a:t>
          </a:r>
        </a:p>
        <a:p>
          <a:pPr lvl="0" algn="just" defTabSz="711200" rtl="0">
            <a:lnSpc>
              <a:spcPct val="90000"/>
            </a:lnSpc>
            <a:spcBef>
              <a:spcPct val="0"/>
            </a:spcBef>
            <a:spcAft>
              <a:spcPct val="35000"/>
            </a:spcAft>
          </a:pPr>
          <a:r>
            <a:rPr lang="es-CL" sz="1400" kern="1200" dirty="0" smtClean="0"/>
            <a:t>Discovery Araucanía: “</a:t>
          </a:r>
          <a:r>
            <a:rPr lang="es-CL" sz="1400" kern="1200" dirty="0" err="1" smtClean="0"/>
            <a:t>Fun</a:t>
          </a:r>
          <a:r>
            <a:rPr lang="es-CL" sz="1400" kern="1200" dirty="0" smtClean="0"/>
            <a:t> </a:t>
          </a:r>
          <a:r>
            <a:rPr lang="es-CL" sz="1400" kern="1200" dirty="0" err="1" smtClean="0"/>
            <a:t>Press</a:t>
          </a:r>
          <a:r>
            <a:rPr lang="es-CL" sz="1400" kern="1200" dirty="0" smtClean="0"/>
            <a:t>” – 20 tour operadores</a:t>
          </a:r>
        </a:p>
      </dsp:txBody>
      <dsp:txXfrm rot="10800000">
        <a:off x="1646900" y="705"/>
        <a:ext cx="3935109" cy="3477566"/>
      </dsp:txXfrm>
    </dsp:sp>
    <dsp:sp modelId="{32FD445C-162E-4B69-90AE-DA656D178059}">
      <dsp:nvSpPr>
        <dsp:cNvPr id="0" name=""/>
        <dsp:cNvSpPr/>
      </dsp:nvSpPr>
      <dsp:spPr>
        <a:xfrm>
          <a:off x="99928" y="834522"/>
          <a:ext cx="1602616" cy="1602616"/>
        </a:xfrm>
        <a:prstGeom prst="ellipse">
          <a:avLst/>
        </a:prstGeom>
        <a:blipFill>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8BB3-243A-4B07-8333-EACA769A41C7}">
      <dsp:nvSpPr>
        <dsp:cNvPr id="0" name=""/>
        <dsp:cNvSpPr/>
      </dsp:nvSpPr>
      <dsp:spPr>
        <a:xfrm rot="10800000">
          <a:off x="602692" y="1206"/>
          <a:ext cx="5951087" cy="271207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8956"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ÁREAS SILVESTRES PROTEGIDAS: </a:t>
          </a:r>
        </a:p>
        <a:p>
          <a:pPr lvl="0" algn="just" defTabSz="711200" rtl="0">
            <a:lnSpc>
              <a:spcPct val="90000"/>
            </a:lnSpc>
            <a:spcBef>
              <a:spcPct val="0"/>
            </a:spcBef>
            <a:spcAft>
              <a:spcPct val="35000"/>
            </a:spcAft>
          </a:pPr>
          <a:r>
            <a:rPr lang="es-CL" sz="1400" b="0" kern="1200" dirty="0" smtClean="0"/>
            <a:t>Priorización de 3 P.N por el Comité de Ministros del Turismo (</a:t>
          </a:r>
          <a:r>
            <a:rPr lang="es-CL" sz="1400" b="0" kern="1200" dirty="0" err="1" smtClean="0"/>
            <a:t>Nahuelbuta</a:t>
          </a:r>
          <a:r>
            <a:rPr lang="es-CL" sz="1400" b="0" kern="1200" dirty="0" smtClean="0"/>
            <a:t>, </a:t>
          </a:r>
          <a:r>
            <a:rPr lang="es-CL" sz="1400" b="0" kern="1200" dirty="0" err="1" smtClean="0"/>
            <a:t>Huerquehue</a:t>
          </a:r>
          <a:r>
            <a:rPr lang="es-CL" sz="1400" b="0" kern="1200" dirty="0" smtClean="0"/>
            <a:t> y </a:t>
          </a:r>
          <a:r>
            <a:rPr lang="es-CL" sz="1400" b="0" kern="1200" dirty="0" err="1" smtClean="0"/>
            <a:t>Conguillio</a:t>
          </a:r>
          <a:r>
            <a:rPr lang="es-CL" sz="1400" b="0" kern="1200" dirty="0" smtClean="0"/>
            <a:t>)</a:t>
          </a:r>
        </a:p>
        <a:p>
          <a:pPr lvl="0" algn="just" defTabSz="711200" rtl="0">
            <a:lnSpc>
              <a:spcPct val="90000"/>
            </a:lnSpc>
            <a:spcBef>
              <a:spcPct val="0"/>
            </a:spcBef>
            <a:spcAft>
              <a:spcPct val="35000"/>
            </a:spcAft>
          </a:pPr>
          <a:r>
            <a:rPr lang="es-CL" sz="1400" b="0" kern="1200" dirty="0" smtClean="0"/>
            <a:t>Mejoramiento de Infraestructura de 5 Áreas Silvestres:</a:t>
          </a:r>
        </a:p>
        <a:p>
          <a:pPr lvl="0" algn="just" defTabSz="711200" rtl="0">
            <a:lnSpc>
              <a:spcPct val="90000"/>
            </a:lnSpc>
            <a:spcBef>
              <a:spcPct val="0"/>
            </a:spcBef>
            <a:spcAft>
              <a:spcPct val="35000"/>
            </a:spcAft>
          </a:pPr>
          <a:r>
            <a:rPr lang="es-CL" sz="1400" b="0" kern="1200" dirty="0" smtClean="0"/>
            <a:t>Diseño </a:t>
          </a:r>
          <a:r>
            <a:rPr lang="es-CL" sz="1400" b="0" kern="1200" dirty="0" err="1" smtClean="0"/>
            <a:t>Mej</a:t>
          </a:r>
          <a:r>
            <a:rPr lang="es-CL" sz="1400" b="0" kern="1200" dirty="0" smtClean="0"/>
            <a:t>. Infra. M. Nacional Cerro   </a:t>
          </a:r>
          <a:r>
            <a:rPr lang="es-CL" sz="1400" b="0" kern="1200" dirty="0" err="1" smtClean="0"/>
            <a:t>Ñielol</a:t>
          </a:r>
          <a:r>
            <a:rPr lang="es-CL" sz="1400" b="0" kern="1200" dirty="0" smtClean="0"/>
            <a:t> M$ 250.000 ( Oct. 2019 RS)</a:t>
          </a:r>
        </a:p>
        <a:p>
          <a:pPr lvl="0" algn="just" defTabSz="711200" rtl="0">
            <a:lnSpc>
              <a:spcPct val="90000"/>
            </a:lnSpc>
            <a:spcBef>
              <a:spcPct val="0"/>
            </a:spcBef>
            <a:spcAft>
              <a:spcPct val="35000"/>
            </a:spcAft>
          </a:pPr>
          <a:r>
            <a:rPr lang="es-CL" sz="1400" b="0" kern="1200" dirty="0" smtClean="0">
              <a:solidFill>
                <a:schemeClr val="bg1"/>
              </a:solidFill>
            </a:rPr>
            <a:t>Diseño </a:t>
          </a:r>
          <a:r>
            <a:rPr lang="es-CL" sz="1400" b="0" kern="1200" dirty="0" err="1" smtClean="0">
              <a:solidFill>
                <a:schemeClr val="bg1"/>
              </a:solidFill>
            </a:rPr>
            <a:t>Mej</a:t>
          </a:r>
          <a:r>
            <a:rPr lang="es-CL" sz="1400" b="0" kern="1200" dirty="0" smtClean="0">
              <a:solidFill>
                <a:schemeClr val="bg1"/>
              </a:solidFill>
            </a:rPr>
            <a:t>. Infra. P.N </a:t>
          </a:r>
          <a:r>
            <a:rPr lang="es-CL" sz="1400" b="0" kern="1200" dirty="0" err="1" smtClean="0">
              <a:solidFill>
                <a:schemeClr val="bg1"/>
              </a:solidFill>
            </a:rPr>
            <a:t>Nahuelbuta</a:t>
          </a:r>
          <a:r>
            <a:rPr lang="es-CL" sz="1400" b="0" kern="1200" dirty="0" smtClean="0">
              <a:solidFill>
                <a:schemeClr val="bg1"/>
              </a:solidFill>
            </a:rPr>
            <a:t> M$ 45.000. ( Ej. Diseño – A Dic. 2019)</a:t>
          </a:r>
        </a:p>
        <a:p>
          <a:pPr lvl="0" algn="just" defTabSz="711200" rtl="0">
            <a:lnSpc>
              <a:spcPct val="90000"/>
            </a:lnSpc>
            <a:spcBef>
              <a:spcPct val="0"/>
            </a:spcBef>
            <a:spcAft>
              <a:spcPct val="35000"/>
            </a:spcAft>
          </a:pPr>
          <a:r>
            <a:rPr lang="es-CL" sz="1400" b="0" kern="1200" dirty="0" smtClean="0">
              <a:solidFill>
                <a:schemeClr val="bg1"/>
              </a:solidFill>
            </a:rPr>
            <a:t>Ejecución </a:t>
          </a:r>
          <a:r>
            <a:rPr lang="es-CL" sz="1400" b="0" kern="1200" dirty="0" err="1" smtClean="0">
              <a:solidFill>
                <a:schemeClr val="bg1"/>
              </a:solidFill>
            </a:rPr>
            <a:t>Mej</a:t>
          </a:r>
          <a:r>
            <a:rPr lang="es-CL" sz="1400" b="0" kern="1200" dirty="0" smtClean="0">
              <a:solidFill>
                <a:schemeClr val="bg1"/>
              </a:solidFill>
            </a:rPr>
            <a:t>. Infra. P.N </a:t>
          </a:r>
          <a:r>
            <a:rPr lang="es-CL" sz="1400" b="0" kern="1200" dirty="0" err="1" smtClean="0">
              <a:solidFill>
                <a:schemeClr val="bg1"/>
              </a:solidFill>
            </a:rPr>
            <a:t>Villarica</a:t>
          </a:r>
          <a:r>
            <a:rPr lang="es-CL" sz="1400" b="0" kern="1200" dirty="0" smtClean="0">
              <a:solidFill>
                <a:schemeClr val="bg1"/>
              </a:solidFill>
            </a:rPr>
            <a:t> M$ 1.450.000 ( Adjudicado. </a:t>
          </a:r>
          <a:r>
            <a:rPr lang="es-CL" sz="1400" b="0" kern="1200" dirty="0" err="1" smtClean="0">
              <a:solidFill>
                <a:schemeClr val="bg1"/>
              </a:solidFill>
            </a:rPr>
            <a:t>Inio</a:t>
          </a:r>
          <a:r>
            <a:rPr lang="es-CL" sz="1400" b="0" kern="1200" dirty="0" smtClean="0">
              <a:solidFill>
                <a:schemeClr val="bg1"/>
              </a:solidFill>
            </a:rPr>
            <a:t> Nov. 2019</a:t>
          </a:r>
        </a:p>
        <a:p>
          <a:pPr lvl="0" algn="just" defTabSz="711200" rtl="0">
            <a:lnSpc>
              <a:spcPct val="90000"/>
            </a:lnSpc>
            <a:spcBef>
              <a:spcPct val="0"/>
            </a:spcBef>
            <a:spcAft>
              <a:spcPct val="35000"/>
            </a:spcAft>
          </a:pPr>
          <a:r>
            <a:rPr lang="es-CL" sz="1400" b="0" kern="1200" dirty="0" smtClean="0">
              <a:solidFill>
                <a:schemeClr val="bg1"/>
              </a:solidFill>
            </a:rPr>
            <a:t>P.N </a:t>
          </a:r>
          <a:r>
            <a:rPr lang="es-CL" sz="1400" b="0" kern="1200" dirty="0" err="1" smtClean="0">
              <a:solidFill>
                <a:schemeClr val="bg1"/>
              </a:solidFill>
            </a:rPr>
            <a:t>Conguillio</a:t>
          </a:r>
          <a:r>
            <a:rPr lang="es-CL" sz="1400" b="0" kern="1200" dirty="0" smtClean="0">
              <a:solidFill>
                <a:schemeClr val="bg1"/>
              </a:solidFill>
            </a:rPr>
            <a:t> y </a:t>
          </a:r>
          <a:r>
            <a:rPr lang="es-CL" sz="1400" b="0" kern="1200" dirty="0" err="1" smtClean="0">
              <a:solidFill>
                <a:schemeClr val="bg1"/>
              </a:solidFill>
            </a:rPr>
            <a:t>Huerquehue</a:t>
          </a:r>
          <a:r>
            <a:rPr lang="es-CL" sz="1400" b="0" kern="1200" dirty="0" smtClean="0">
              <a:solidFill>
                <a:schemeClr val="bg1"/>
              </a:solidFill>
            </a:rPr>
            <a:t> en perfil.</a:t>
          </a:r>
          <a:endParaRPr lang="es-CL" sz="1400" b="0" kern="1200" dirty="0">
            <a:solidFill>
              <a:schemeClr val="bg1"/>
            </a:solidFill>
          </a:endParaRPr>
        </a:p>
      </dsp:txBody>
      <dsp:txXfrm rot="10800000">
        <a:off x="1280710" y="1206"/>
        <a:ext cx="5273069" cy="2712073"/>
      </dsp:txXfrm>
    </dsp:sp>
    <dsp:sp modelId="{9D027FFD-BBA0-4CF7-B81D-6F68CA051EC0}">
      <dsp:nvSpPr>
        <dsp:cNvPr id="0" name=""/>
        <dsp:cNvSpPr/>
      </dsp:nvSpPr>
      <dsp:spPr>
        <a:xfrm>
          <a:off x="244859" y="560059"/>
          <a:ext cx="1743773" cy="1743773"/>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564024" y="2"/>
          <a:ext cx="3332544" cy="141574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547" tIns="53340" rIns="99568" bIns="53340" numCol="1" spcCol="1270" anchor="ctr" anchorCtr="0">
          <a:noAutofit/>
        </a:bodyPr>
        <a:lstStyle/>
        <a:p>
          <a:pPr lvl="0" algn="just" defTabSz="622300" rtl="0">
            <a:lnSpc>
              <a:spcPct val="90000"/>
            </a:lnSpc>
            <a:spcBef>
              <a:spcPct val="0"/>
            </a:spcBef>
            <a:spcAft>
              <a:spcPct val="35000"/>
            </a:spcAft>
          </a:pPr>
          <a:r>
            <a:rPr lang="es-CL" sz="1400" b="0" i="0" kern="1200" dirty="0" smtClean="0"/>
            <a:t>En ejecución programa descontaminación atmosférica de Temuco y P. Las Casas.</a:t>
          </a:r>
        </a:p>
        <a:p>
          <a:pPr lvl="0" algn="just" defTabSz="622300" rtl="0">
            <a:lnSpc>
              <a:spcPct val="90000"/>
            </a:lnSpc>
            <a:spcBef>
              <a:spcPct val="0"/>
            </a:spcBef>
            <a:spcAft>
              <a:spcPct val="35000"/>
            </a:spcAft>
          </a:pPr>
          <a:r>
            <a:rPr lang="es-CL" sz="1400" b="1" i="0" kern="1200" dirty="0" smtClean="0"/>
            <a:t>9%</a:t>
          </a:r>
          <a:r>
            <a:rPr lang="es-CL" sz="1400" b="0" i="0" kern="1200" dirty="0" smtClean="0"/>
            <a:t>  En recambio de calefactores.</a:t>
          </a:r>
        </a:p>
      </dsp:txBody>
      <dsp:txXfrm rot="10800000">
        <a:off x="1917961" y="2"/>
        <a:ext cx="2978607" cy="1415748"/>
      </dsp:txXfrm>
    </dsp:sp>
    <dsp:sp modelId="{CA6D54B7-5A30-4C4F-A64E-2FA24EC02B52}">
      <dsp:nvSpPr>
        <dsp:cNvPr id="0" name=""/>
        <dsp:cNvSpPr/>
      </dsp:nvSpPr>
      <dsp:spPr>
        <a:xfrm>
          <a:off x="453978" y="14562"/>
          <a:ext cx="1388461" cy="1388461"/>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8BB3-243A-4B07-8333-EACA769A41C7}">
      <dsp:nvSpPr>
        <dsp:cNvPr id="0" name=""/>
        <dsp:cNvSpPr/>
      </dsp:nvSpPr>
      <dsp:spPr>
        <a:xfrm rot="10800000">
          <a:off x="1619195" y="930"/>
          <a:ext cx="4522687" cy="18203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1707" tIns="60960" rIns="113792" bIns="60960" numCol="1" spcCol="1270" anchor="ctr" anchorCtr="0">
          <a:noAutofit/>
        </a:bodyPr>
        <a:lstStyle/>
        <a:p>
          <a:pPr lvl="0" algn="just" defTabSz="711200" rtl="0">
            <a:lnSpc>
              <a:spcPct val="90000"/>
            </a:lnSpc>
            <a:spcBef>
              <a:spcPct val="0"/>
            </a:spcBef>
            <a:spcAft>
              <a:spcPct val="35000"/>
            </a:spcAft>
          </a:pPr>
          <a:r>
            <a:rPr lang="es-CL" sz="1600" b="0" i="0" kern="1200" dirty="0" smtClean="0"/>
            <a:t>Respecto a PDA se tiene un avance de </a:t>
          </a:r>
          <a:r>
            <a:rPr lang="es-CL" sz="1600" b="1" i="0" kern="1200" dirty="0" smtClean="0"/>
            <a:t>33,8% </a:t>
          </a:r>
          <a:r>
            <a:rPr lang="es-CL" sz="1600" b="0" i="0" kern="1200" dirty="0" smtClean="0"/>
            <a:t>correspondiente a </a:t>
          </a:r>
          <a:r>
            <a:rPr lang="es-CL" sz="1600" b="1" i="0" kern="1200" dirty="0" smtClean="0"/>
            <a:t>9.137</a:t>
          </a:r>
          <a:r>
            <a:rPr lang="es-CL" sz="1600" b="0" i="0" kern="1200" dirty="0" smtClean="0"/>
            <a:t>. </a:t>
          </a:r>
        </a:p>
        <a:p>
          <a:pPr lvl="0" algn="just" defTabSz="711200" rtl="0">
            <a:lnSpc>
              <a:spcPct val="90000"/>
            </a:lnSpc>
            <a:spcBef>
              <a:spcPct val="0"/>
            </a:spcBef>
            <a:spcAft>
              <a:spcPct val="35000"/>
            </a:spcAft>
          </a:pPr>
          <a:r>
            <a:rPr lang="es-CL" sz="1600" b="0" i="0" kern="1200" dirty="0" smtClean="0"/>
            <a:t>Meta 27.000 al 2020</a:t>
          </a:r>
        </a:p>
        <a:p>
          <a:pPr lvl="0" algn="just" defTabSz="711200" rtl="0">
            <a:lnSpc>
              <a:spcPct val="90000"/>
            </a:lnSpc>
            <a:spcBef>
              <a:spcPct val="0"/>
            </a:spcBef>
            <a:spcAft>
              <a:spcPct val="35000"/>
            </a:spcAft>
          </a:pPr>
          <a:endParaRPr lang="es-CL" sz="1600" kern="1200" dirty="0"/>
        </a:p>
      </dsp:txBody>
      <dsp:txXfrm rot="10800000">
        <a:off x="2074278" y="930"/>
        <a:ext cx="4067604" cy="1820334"/>
      </dsp:txXfrm>
    </dsp:sp>
    <dsp:sp modelId="{9D027FFD-BBA0-4CF7-B81D-6F68CA051EC0}">
      <dsp:nvSpPr>
        <dsp:cNvPr id="0" name=""/>
        <dsp:cNvSpPr/>
      </dsp:nvSpPr>
      <dsp:spPr>
        <a:xfrm>
          <a:off x="659150" y="1"/>
          <a:ext cx="1920091" cy="1822192"/>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B48EA-A2B1-4116-815F-9245B9D84C55}">
      <dsp:nvSpPr>
        <dsp:cNvPr id="0" name=""/>
        <dsp:cNvSpPr/>
      </dsp:nvSpPr>
      <dsp:spPr>
        <a:xfrm rot="10800000">
          <a:off x="672343" y="228397"/>
          <a:ext cx="4945311" cy="175868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9096" tIns="53340" rIns="99568" bIns="53340" numCol="1" spcCol="1270" anchor="ctr" anchorCtr="0">
          <a:noAutofit/>
        </a:bodyPr>
        <a:lstStyle/>
        <a:p>
          <a:pPr lvl="0" algn="just" defTabSz="622300" rtl="0">
            <a:lnSpc>
              <a:spcPct val="90000"/>
            </a:lnSpc>
            <a:spcBef>
              <a:spcPct val="0"/>
            </a:spcBef>
            <a:spcAft>
              <a:spcPct val="35000"/>
            </a:spcAft>
          </a:pPr>
          <a:r>
            <a:rPr lang="es-CL" sz="1400" b="0" i="0" kern="1200" dirty="0" smtClean="0"/>
            <a:t>PROTECCIÓN DE ECOSISTEMAS:</a:t>
          </a:r>
        </a:p>
        <a:p>
          <a:pPr lvl="0" algn="just" defTabSz="622300" rtl="0">
            <a:lnSpc>
              <a:spcPct val="90000"/>
            </a:lnSpc>
            <a:spcBef>
              <a:spcPct val="0"/>
            </a:spcBef>
            <a:spcAft>
              <a:spcPct val="35000"/>
            </a:spcAft>
          </a:pPr>
          <a:r>
            <a:rPr lang="es-CL" sz="1400" b="0" i="0" kern="1200" dirty="0" smtClean="0"/>
            <a:t>En ejecución. </a:t>
          </a:r>
          <a:r>
            <a:rPr lang="es-CL" sz="1400" b="1" i="0" kern="1200" dirty="0" smtClean="0"/>
            <a:t>3 universidades adjudicadas</a:t>
          </a:r>
          <a:r>
            <a:rPr lang="es-CL" sz="1400" b="0" i="0" kern="1200" dirty="0" smtClean="0"/>
            <a:t>, para la protección de los ecosistemas lacustres, en particular centrados en el lago Villarrica para el monitoreo en la cuenca del </a:t>
          </a:r>
          <a:r>
            <a:rPr lang="es-CL" sz="1400" b="0" i="0" kern="1200" dirty="0" smtClean="0"/>
            <a:t>lago.</a:t>
          </a:r>
          <a:endParaRPr lang="es-CL" sz="1400" kern="1200" dirty="0"/>
        </a:p>
      </dsp:txBody>
      <dsp:txXfrm rot="10800000">
        <a:off x="1112013" y="228397"/>
        <a:ext cx="4505641" cy="1758681"/>
      </dsp:txXfrm>
    </dsp:sp>
    <dsp:sp modelId="{0CAAAD4A-00AF-4AFE-8E64-3E2DD16E0A5E}">
      <dsp:nvSpPr>
        <dsp:cNvPr id="0" name=""/>
        <dsp:cNvSpPr/>
      </dsp:nvSpPr>
      <dsp:spPr>
        <a:xfrm>
          <a:off x="0" y="115044"/>
          <a:ext cx="1919838" cy="1972667"/>
        </a:xfrm>
        <a:prstGeom prst="ellipse">
          <a:avLst/>
        </a:prstGeom>
        <a:blipFill>
          <a:blip xmlns:r="http://schemas.openxmlformats.org/officeDocument/2006/relationships" r:embed="rId1"/>
          <a:srcRect/>
          <a:stretch>
            <a:fillRect t="-16000" b="-1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2105673" y="0"/>
          <a:ext cx="3580193" cy="17613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82" tIns="60960" rIns="113792" bIns="60960" numCol="1" spcCol="1270" anchor="ctr" anchorCtr="0">
          <a:noAutofit/>
        </a:bodyPr>
        <a:lstStyle/>
        <a:p>
          <a:pPr lvl="0" algn="just" defTabSz="711200" rtl="0">
            <a:lnSpc>
              <a:spcPct val="90000"/>
            </a:lnSpc>
            <a:spcBef>
              <a:spcPct val="0"/>
            </a:spcBef>
            <a:spcAft>
              <a:spcPct val="35000"/>
            </a:spcAft>
          </a:pPr>
          <a:r>
            <a:rPr lang="es-CL" sz="1600" kern="1200" dirty="0" smtClean="0"/>
            <a:t>2.500</a:t>
          </a:r>
          <a:r>
            <a:rPr lang="es-CL" sz="1400" kern="1200" dirty="0" smtClean="0"/>
            <a:t> personas aprox. se estarán beneficiando con su conexión a sistemas de electrificación rural, programados mediante </a:t>
          </a:r>
          <a:r>
            <a:rPr lang="es-CL" sz="1400" b="1" kern="1200" dirty="0" smtClean="0"/>
            <a:t>20 Proyectos </a:t>
          </a:r>
        </a:p>
      </dsp:txBody>
      <dsp:txXfrm rot="10800000">
        <a:off x="2546021" y="0"/>
        <a:ext cx="3139845" cy="1761393"/>
      </dsp:txXfrm>
    </dsp:sp>
    <dsp:sp modelId="{CA6D54B7-5A30-4C4F-A64E-2FA24EC02B52}">
      <dsp:nvSpPr>
        <dsp:cNvPr id="0" name=""/>
        <dsp:cNvSpPr/>
      </dsp:nvSpPr>
      <dsp:spPr>
        <a:xfrm>
          <a:off x="840033" y="149310"/>
          <a:ext cx="1567257" cy="1469297"/>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C4184-FD77-453B-9549-F46DC73BFCD6}">
      <dsp:nvSpPr>
        <dsp:cNvPr id="0" name=""/>
        <dsp:cNvSpPr/>
      </dsp:nvSpPr>
      <dsp:spPr>
        <a:xfrm rot="10800000">
          <a:off x="985286" y="230043"/>
          <a:ext cx="4818083" cy="210664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8974"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3 proyectos</a:t>
          </a:r>
          <a:r>
            <a:rPr lang="es-CL" sz="1400" kern="1200" dirty="0" smtClean="0"/>
            <a:t> en ejecución asignado a empresas de servicios eléctricas. </a:t>
          </a:r>
        </a:p>
        <a:p>
          <a:pPr lvl="0" algn="just" defTabSz="711200" rtl="0">
            <a:lnSpc>
              <a:spcPct val="90000"/>
            </a:lnSpc>
            <a:spcBef>
              <a:spcPct val="0"/>
            </a:spcBef>
            <a:spcAft>
              <a:spcPct val="35000"/>
            </a:spcAft>
          </a:pPr>
          <a:r>
            <a:rPr lang="es-CL" sz="1400" kern="1200" dirty="0" smtClean="0"/>
            <a:t>Los proyectos restantes se ejecutarán entre el 2020 y 2023.</a:t>
          </a:r>
        </a:p>
        <a:p>
          <a:pPr lvl="0" algn="just" defTabSz="711200" rtl="0">
            <a:lnSpc>
              <a:spcPct val="90000"/>
            </a:lnSpc>
            <a:spcBef>
              <a:spcPct val="0"/>
            </a:spcBef>
            <a:spcAft>
              <a:spcPct val="35000"/>
            </a:spcAft>
          </a:pPr>
          <a:r>
            <a:rPr lang="es-CL" sz="1400" kern="1200" dirty="0" smtClean="0"/>
            <a:t>Proyectos Financiados por el GORE .</a:t>
          </a:r>
        </a:p>
      </dsp:txBody>
      <dsp:txXfrm rot="10800000">
        <a:off x="1511948" y="230043"/>
        <a:ext cx="4291421" cy="2106649"/>
      </dsp:txXfrm>
    </dsp:sp>
    <dsp:sp modelId="{888604ED-44D7-4197-95FF-1DF17BB00877}">
      <dsp:nvSpPr>
        <dsp:cNvPr id="0" name=""/>
        <dsp:cNvSpPr/>
      </dsp:nvSpPr>
      <dsp:spPr>
        <a:xfrm>
          <a:off x="292629" y="437148"/>
          <a:ext cx="1636529" cy="163652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562370" y="0"/>
          <a:ext cx="4214912" cy="200287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3213"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Durante el año </a:t>
          </a:r>
          <a:r>
            <a:rPr lang="es-CL" sz="1400" b="1" kern="1200" dirty="0" smtClean="0"/>
            <a:t>2018</a:t>
          </a:r>
          <a:r>
            <a:rPr lang="es-CL" sz="1400" kern="1200" dirty="0" smtClean="0"/>
            <a:t>, el ministerio de bienes nacionales tramitó un total de 7.077 expedientes, entregaron </a:t>
          </a:r>
          <a:r>
            <a:rPr lang="es-CL" sz="1600" b="1" kern="1200" dirty="0" smtClean="0"/>
            <a:t>1.300</a:t>
          </a:r>
          <a:r>
            <a:rPr lang="es-CL" sz="1400" b="1" kern="1200" dirty="0" smtClean="0"/>
            <a:t> títulos de dominio</a:t>
          </a:r>
          <a:r>
            <a:rPr lang="es-CL" sz="1400" kern="1200" dirty="0" smtClean="0"/>
            <a:t>, ingresaron </a:t>
          </a:r>
          <a:r>
            <a:rPr lang="es-CL" sz="1400" b="1" kern="1200" dirty="0" smtClean="0"/>
            <a:t>438</a:t>
          </a:r>
          <a:r>
            <a:rPr lang="es-CL" sz="1400" kern="1200" dirty="0" smtClean="0"/>
            <a:t> resoluciones al conservador de bienes raíces </a:t>
          </a:r>
          <a:r>
            <a:rPr lang="es-CL" sz="1400" b="1" kern="1200" dirty="0" smtClean="0"/>
            <a:t>y 1101 casos </a:t>
          </a:r>
          <a:r>
            <a:rPr lang="es-CL" sz="1400" kern="1200" dirty="0" smtClean="0"/>
            <a:t>en etapa de publicación. </a:t>
          </a:r>
          <a:endParaRPr lang="es-CL" sz="1400" kern="1200" dirty="0"/>
        </a:p>
      </dsp:txBody>
      <dsp:txXfrm rot="10800000">
        <a:off x="2063089" y="0"/>
        <a:ext cx="3714193" cy="2002877"/>
      </dsp:txXfrm>
    </dsp:sp>
    <dsp:sp modelId="{CA6D54B7-5A30-4C4F-A64E-2FA24EC02B52}">
      <dsp:nvSpPr>
        <dsp:cNvPr id="0" name=""/>
        <dsp:cNvSpPr/>
      </dsp:nvSpPr>
      <dsp:spPr>
        <a:xfrm>
          <a:off x="560931" y="0"/>
          <a:ext cx="2002877" cy="2002877"/>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87767-1F58-4885-B75F-8EC6B28600CF}">
      <dsp:nvSpPr>
        <dsp:cNvPr id="0" name=""/>
        <dsp:cNvSpPr/>
      </dsp:nvSpPr>
      <dsp:spPr>
        <a:xfrm rot="10800000">
          <a:off x="1739818" y="0"/>
          <a:ext cx="3453670" cy="169225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239"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Para 2019, los casos en </a:t>
          </a:r>
          <a:r>
            <a:rPr lang="es-CL" sz="1400" b="1" kern="1200" dirty="0" smtClean="0"/>
            <a:t>rezago son 2.923</a:t>
          </a:r>
          <a:r>
            <a:rPr lang="es-CL" sz="1400" kern="1200" dirty="0" smtClean="0"/>
            <a:t>, de los cuales hay </a:t>
          </a:r>
          <a:r>
            <a:rPr lang="es-CL" sz="1400" b="1" kern="1200" dirty="0" smtClean="0"/>
            <a:t>1.383 ya resueltos</a:t>
          </a:r>
          <a:r>
            <a:rPr lang="es-CL" sz="1400" kern="1200" dirty="0" smtClean="0"/>
            <a:t>.</a:t>
          </a:r>
          <a:endParaRPr lang="es-CL" sz="1200" kern="1200" dirty="0"/>
        </a:p>
      </dsp:txBody>
      <dsp:txXfrm rot="10800000">
        <a:off x="2162882" y="0"/>
        <a:ext cx="3030606" cy="1692258"/>
      </dsp:txXfrm>
    </dsp:sp>
    <dsp:sp modelId="{32FD445C-162E-4B69-90AE-DA656D178059}">
      <dsp:nvSpPr>
        <dsp:cNvPr id="0" name=""/>
        <dsp:cNvSpPr/>
      </dsp:nvSpPr>
      <dsp:spPr>
        <a:xfrm>
          <a:off x="446844" y="0"/>
          <a:ext cx="1692258" cy="1692258"/>
        </a:xfrm>
        <a:prstGeom prst="ellipse">
          <a:avLst/>
        </a:prstGeom>
        <a:blipFill>
          <a:blip xmlns:r="http://schemas.openxmlformats.org/officeDocument/2006/relationships" r:embed="rId1"/>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EF3AD-EB6E-434E-B0CE-EC85B9B703EC}">
      <dsp:nvSpPr>
        <dsp:cNvPr id="0" name=""/>
        <dsp:cNvSpPr/>
      </dsp:nvSpPr>
      <dsp:spPr>
        <a:xfrm rot="10800000">
          <a:off x="925505" y="50068"/>
          <a:ext cx="3824659" cy="1944386"/>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9943" tIns="53340" rIns="99568" bIns="53340" numCol="1" spcCol="1270" anchor="ctr" anchorCtr="0">
          <a:noAutofit/>
        </a:bodyPr>
        <a:lstStyle/>
        <a:p>
          <a:pPr lvl="0" algn="l" defTabSz="622300" rtl="0">
            <a:lnSpc>
              <a:spcPct val="90000"/>
            </a:lnSpc>
            <a:spcBef>
              <a:spcPct val="0"/>
            </a:spcBef>
            <a:spcAft>
              <a:spcPts val="60"/>
            </a:spcAft>
          </a:pPr>
          <a:endParaRPr lang="es-CL" sz="1400" b="1" kern="1200" dirty="0" smtClean="0"/>
        </a:p>
        <a:p>
          <a:pPr lvl="0" algn="l" defTabSz="622300" rtl="0">
            <a:lnSpc>
              <a:spcPct val="90000"/>
            </a:lnSpc>
            <a:spcBef>
              <a:spcPct val="0"/>
            </a:spcBef>
            <a:spcAft>
              <a:spcPts val="60"/>
            </a:spcAft>
          </a:pPr>
          <a:r>
            <a:rPr lang="es-CL" sz="1600" b="1" u="sng" kern="1200" dirty="0" smtClean="0"/>
            <a:t>HOSPITALES</a:t>
          </a:r>
          <a:endParaRPr lang="es-CL" sz="1400" b="1" kern="1200" dirty="0" smtClean="0"/>
        </a:p>
        <a:p>
          <a:pPr lvl="0" algn="l" defTabSz="622300" rtl="0">
            <a:lnSpc>
              <a:spcPct val="90000"/>
            </a:lnSpc>
            <a:spcBef>
              <a:spcPct val="0"/>
            </a:spcBef>
            <a:spcAft>
              <a:spcPts val="60"/>
            </a:spcAft>
          </a:pPr>
          <a:r>
            <a:rPr lang="es-CL" sz="1400" b="1" kern="1200" dirty="0" smtClean="0"/>
            <a:t>5</a:t>
          </a:r>
          <a:r>
            <a:rPr lang="es-CL" sz="1400" kern="1200" dirty="0" smtClean="0"/>
            <a:t> hospitales en construcción </a:t>
          </a:r>
        </a:p>
        <a:p>
          <a:pPr lvl="0" algn="l" defTabSz="622300" rtl="0">
            <a:lnSpc>
              <a:spcPct val="90000"/>
            </a:lnSpc>
            <a:spcBef>
              <a:spcPct val="0"/>
            </a:spcBef>
            <a:spcAft>
              <a:spcPts val="60"/>
            </a:spcAft>
          </a:pPr>
          <a:r>
            <a:rPr lang="es-CL" sz="1200" b="0" kern="1200" dirty="0" smtClean="0"/>
            <a:t>- Angol (92%)</a:t>
          </a:r>
        </a:p>
        <a:p>
          <a:pPr lvl="0" algn="l" defTabSz="622300" rtl="0">
            <a:lnSpc>
              <a:spcPct val="90000"/>
            </a:lnSpc>
            <a:spcBef>
              <a:spcPct val="0"/>
            </a:spcBef>
            <a:spcAft>
              <a:spcPts val="60"/>
            </a:spcAft>
          </a:pPr>
          <a:r>
            <a:rPr lang="es-CL" sz="1200" b="0" kern="1200" dirty="0" smtClean="0"/>
            <a:t>- Padre Las Casas </a:t>
          </a:r>
          <a:r>
            <a:rPr lang="es-CL" sz="1200" b="0" kern="1200" dirty="0" err="1" smtClean="0"/>
            <a:t>Maquehue</a:t>
          </a:r>
          <a:r>
            <a:rPr lang="es-CL" sz="1200" b="0" kern="1200" dirty="0" smtClean="0"/>
            <a:t> (43%)</a:t>
          </a:r>
        </a:p>
        <a:p>
          <a:pPr lvl="0" algn="l" defTabSz="622300" rtl="0">
            <a:lnSpc>
              <a:spcPct val="90000"/>
            </a:lnSpc>
            <a:spcBef>
              <a:spcPct val="0"/>
            </a:spcBef>
            <a:spcAft>
              <a:spcPts val="60"/>
            </a:spcAft>
          </a:pPr>
          <a:r>
            <a:rPr lang="es-CL" sz="1200" b="0" kern="1200" dirty="0" smtClean="0"/>
            <a:t>- Padre Las Casas (91%)</a:t>
          </a:r>
        </a:p>
        <a:p>
          <a:pPr lvl="0" algn="l" defTabSz="622300" rtl="0">
            <a:lnSpc>
              <a:spcPct val="90000"/>
            </a:lnSpc>
            <a:spcBef>
              <a:spcPct val="0"/>
            </a:spcBef>
            <a:spcAft>
              <a:spcPts val="60"/>
            </a:spcAft>
          </a:pPr>
          <a:r>
            <a:rPr lang="es-CL" sz="1200" b="0" kern="1200" dirty="0" smtClean="0"/>
            <a:t>- </a:t>
          </a:r>
          <a:r>
            <a:rPr lang="es-CL" sz="1200" b="0" kern="1200" dirty="0" err="1" smtClean="0"/>
            <a:t>Collipulli</a:t>
          </a:r>
          <a:r>
            <a:rPr lang="es-CL" sz="1200" b="0" kern="1200" dirty="0" smtClean="0"/>
            <a:t> (18%) </a:t>
          </a:r>
        </a:p>
        <a:p>
          <a:pPr lvl="0" algn="l" defTabSz="622300" rtl="0">
            <a:lnSpc>
              <a:spcPct val="90000"/>
            </a:lnSpc>
            <a:spcBef>
              <a:spcPct val="0"/>
            </a:spcBef>
            <a:spcAft>
              <a:spcPts val="60"/>
            </a:spcAft>
          </a:pPr>
          <a:r>
            <a:rPr lang="es-CL" sz="1200" b="0" kern="1200" dirty="0" smtClean="0"/>
            <a:t>- Villarrica (10%)</a:t>
          </a:r>
        </a:p>
        <a:p>
          <a:pPr lvl="0" algn="l" defTabSz="622300" rtl="0">
            <a:lnSpc>
              <a:spcPct val="90000"/>
            </a:lnSpc>
            <a:spcBef>
              <a:spcPct val="0"/>
            </a:spcBef>
            <a:spcAft>
              <a:spcPts val="60"/>
            </a:spcAft>
          </a:pPr>
          <a:r>
            <a:rPr lang="es-CL" sz="1200" b="0" kern="1200" dirty="0" smtClean="0"/>
            <a:t>A Dic: 2019 : Inicio Obras Hospital </a:t>
          </a:r>
          <a:r>
            <a:rPr lang="es-CL" sz="1200" b="0" kern="1200" dirty="0" err="1" smtClean="0"/>
            <a:t>Vilcún</a:t>
          </a:r>
          <a:endParaRPr lang="es-CL" sz="1200" b="0" kern="1200" dirty="0" smtClean="0"/>
        </a:p>
      </dsp:txBody>
      <dsp:txXfrm rot="10800000">
        <a:off x="1411601" y="50068"/>
        <a:ext cx="3338563" cy="1944386"/>
      </dsp:txXfrm>
    </dsp:sp>
    <dsp:sp modelId="{3D237F19-9A58-4989-AD70-3636413A7C8D}">
      <dsp:nvSpPr>
        <dsp:cNvPr id="0" name=""/>
        <dsp:cNvSpPr/>
      </dsp:nvSpPr>
      <dsp:spPr>
        <a:xfrm>
          <a:off x="12939" y="271120"/>
          <a:ext cx="1723334" cy="1723334"/>
        </a:xfrm>
        <a:prstGeom prst="ellipse">
          <a:avLst/>
        </a:prstGeom>
        <a:blipFill>
          <a:blip xmlns:r="http://schemas.openxmlformats.org/officeDocument/2006/relationships" r:embed="rId1"/>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B8BB3-243A-4B07-8333-EACA769A41C7}">
      <dsp:nvSpPr>
        <dsp:cNvPr id="0" name=""/>
        <dsp:cNvSpPr/>
      </dsp:nvSpPr>
      <dsp:spPr>
        <a:xfrm rot="10800000">
          <a:off x="1323925" y="0"/>
          <a:ext cx="3542233" cy="17268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1486" tIns="60960" rIns="113792" bIns="60960" numCol="1" spcCol="1270" anchor="ctr" anchorCtr="0">
          <a:noAutofit/>
        </a:bodyPr>
        <a:lstStyle/>
        <a:p>
          <a:pPr lvl="0" algn="just" defTabSz="711200" rtl="0">
            <a:lnSpc>
              <a:spcPct val="90000"/>
            </a:lnSpc>
            <a:spcBef>
              <a:spcPct val="0"/>
            </a:spcBef>
            <a:spcAft>
              <a:spcPct val="35000"/>
            </a:spcAft>
          </a:pPr>
          <a:r>
            <a:rPr lang="es-CL" sz="1600" kern="1200" dirty="0" smtClean="0"/>
            <a:t>Objetivo de comenzar el 2020 al día con los expedientes de rezago (2.923)</a:t>
          </a:r>
          <a:endParaRPr lang="es-CL" sz="1400" kern="1200" dirty="0"/>
        </a:p>
      </dsp:txBody>
      <dsp:txXfrm rot="10800000">
        <a:off x="1755633" y="0"/>
        <a:ext cx="3110525" cy="1726834"/>
      </dsp:txXfrm>
    </dsp:sp>
    <dsp:sp modelId="{9D027FFD-BBA0-4CF7-B81D-6F68CA051EC0}">
      <dsp:nvSpPr>
        <dsp:cNvPr id="0" name=""/>
        <dsp:cNvSpPr/>
      </dsp:nvSpPr>
      <dsp:spPr>
        <a:xfrm>
          <a:off x="460508" y="0"/>
          <a:ext cx="1726834" cy="1726834"/>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560249" y="0"/>
          <a:ext cx="4349352" cy="185894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742"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1.205 niños</a:t>
          </a:r>
          <a:r>
            <a:rPr lang="es-CL" sz="1600" kern="1200" dirty="0" smtClean="0"/>
            <a:t> han sido atendidos a través del </a:t>
          </a:r>
          <a:r>
            <a:rPr lang="es-CL" sz="1600" b="1" kern="1200" dirty="0" smtClean="0"/>
            <a:t>programa de apoyo a hijos de madres y padres temporeros</a:t>
          </a:r>
          <a:r>
            <a:rPr lang="es-CL" sz="1600" kern="1200" dirty="0" smtClean="0"/>
            <a:t>.</a:t>
          </a:r>
          <a:endParaRPr lang="es-CL" sz="1400" kern="1200" dirty="0"/>
        </a:p>
      </dsp:txBody>
      <dsp:txXfrm rot="10800000">
        <a:off x="2024985" y="0"/>
        <a:ext cx="3884616" cy="1858943"/>
      </dsp:txXfrm>
    </dsp:sp>
    <dsp:sp modelId="{CA6D54B7-5A30-4C4F-A64E-2FA24EC02B52}">
      <dsp:nvSpPr>
        <dsp:cNvPr id="0" name=""/>
        <dsp:cNvSpPr/>
      </dsp:nvSpPr>
      <dsp:spPr>
        <a:xfrm>
          <a:off x="630777" y="0"/>
          <a:ext cx="1858943" cy="1858943"/>
        </a:xfrm>
        <a:prstGeom prst="ellipse">
          <a:avLst/>
        </a:prstGeom>
        <a:blipFill>
          <a:blip xmlns:r="http://schemas.openxmlformats.org/officeDocument/2006/relationships" r:embed="rId1"/>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16AE4-BF02-466B-B70C-D9B9B98E6798}">
      <dsp:nvSpPr>
        <dsp:cNvPr id="0" name=""/>
        <dsp:cNvSpPr/>
      </dsp:nvSpPr>
      <dsp:spPr>
        <a:xfrm rot="10800000">
          <a:off x="1736893" y="0"/>
          <a:ext cx="5046116" cy="1863515"/>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1758" tIns="53340" rIns="99568" bIns="53340" numCol="1" spcCol="1270" anchor="ctr" anchorCtr="0">
          <a:noAutofit/>
        </a:bodyPr>
        <a:lstStyle/>
        <a:p>
          <a:pPr lvl="0" algn="just" defTabSz="622300" rtl="0">
            <a:lnSpc>
              <a:spcPct val="90000"/>
            </a:lnSpc>
            <a:spcBef>
              <a:spcPct val="0"/>
            </a:spcBef>
            <a:spcAft>
              <a:spcPct val="35000"/>
            </a:spcAft>
          </a:pPr>
          <a:r>
            <a:rPr lang="es-CL" sz="1400" kern="1200" dirty="0" smtClean="0"/>
            <a:t>Más de </a:t>
          </a:r>
          <a:r>
            <a:rPr lang="es-CL" sz="1400" b="1" kern="1200" dirty="0" smtClean="0"/>
            <a:t>700 familias</a:t>
          </a:r>
          <a:r>
            <a:rPr lang="es-CL" sz="1400" kern="1200" dirty="0" smtClean="0"/>
            <a:t> han podido ser apoyadas a través de los programas de habitabilidad (</a:t>
          </a:r>
          <a:r>
            <a:rPr lang="es-CL" sz="1400" b="1" kern="1200" dirty="0" smtClean="0"/>
            <a:t>209</a:t>
          </a:r>
          <a:r>
            <a:rPr lang="es-CL" sz="1400" kern="1200" dirty="0" smtClean="0"/>
            <a:t>) y de autoconsumo (</a:t>
          </a:r>
          <a:r>
            <a:rPr lang="es-CL" sz="1400" b="1" kern="1200" dirty="0" smtClean="0"/>
            <a:t>536</a:t>
          </a:r>
          <a:r>
            <a:rPr lang="es-CL" sz="1400" kern="1200" dirty="0" smtClean="0"/>
            <a:t>).</a:t>
          </a:r>
          <a:endParaRPr lang="es-CL" sz="1400" kern="1200" dirty="0"/>
        </a:p>
      </dsp:txBody>
      <dsp:txXfrm rot="10800000">
        <a:off x="2202772" y="0"/>
        <a:ext cx="4580237" cy="1863515"/>
      </dsp:txXfrm>
    </dsp:sp>
    <dsp:sp modelId="{751CE4DD-9629-445A-91A3-B29D605ABE47}">
      <dsp:nvSpPr>
        <dsp:cNvPr id="0" name=""/>
        <dsp:cNvSpPr/>
      </dsp:nvSpPr>
      <dsp:spPr>
        <a:xfrm>
          <a:off x="805135" y="0"/>
          <a:ext cx="1863515" cy="1863515"/>
        </a:xfrm>
        <a:prstGeom prst="ellipse">
          <a:avLst/>
        </a:prstGeom>
        <a:blipFill>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70E97-3574-40EF-AAFA-691F9F0F8284}">
      <dsp:nvSpPr>
        <dsp:cNvPr id="0" name=""/>
        <dsp:cNvSpPr/>
      </dsp:nvSpPr>
      <dsp:spPr>
        <a:xfrm>
          <a:off x="0" y="0"/>
          <a:ext cx="3519066" cy="4739631"/>
        </a:xfrm>
        <a:prstGeom prst="flowChartOffpage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s-CL" sz="1600" b="1" kern="1200" dirty="0" smtClean="0"/>
            <a:t>TRANSPARENCIA EN LA GESTIÓN</a:t>
          </a:r>
          <a:endParaRPr lang="es-CL" sz="1400" b="0" kern="1200" dirty="0" smtClean="0"/>
        </a:p>
        <a:p>
          <a:pPr lvl="0" algn="just" defTabSz="711200" rtl="0">
            <a:lnSpc>
              <a:spcPct val="90000"/>
            </a:lnSpc>
            <a:spcBef>
              <a:spcPct val="0"/>
            </a:spcBef>
            <a:spcAft>
              <a:spcPct val="35000"/>
            </a:spcAft>
          </a:pPr>
          <a:r>
            <a:rPr lang="es-CL" sz="1300" b="0" kern="1200" dirty="0" smtClean="0"/>
            <a:t>Mayor transparencia en el proceso y gestión del Plan Impulso, mediante la creación y mantenimiento de un sitio web (www.planimpulso.cl) donde es posible revisar el reporte general y sectorial de avance respecto de las iniciativas contenidas en el plan, así como un sistema público de control de gestión, basado en modelo de semáforos.</a:t>
          </a:r>
          <a:endParaRPr lang="es-CL" sz="1300" b="0" kern="1200" dirty="0"/>
        </a:p>
      </dsp:txBody>
      <dsp:txXfrm>
        <a:off x="0" y="1895852"/>
        <a:ext cx="3519066" cy="1895852"/>
      </dsp:txXfrm>
    </dsp:sp>
    <dsp:sp modelId="{6B00B03D-1A9E-4795-BA7E-FB61104DF92C}">
      <dsp:nvSpPr>
        <dsp:cNvPr id="0" name=""/>
        <dsp:cNvSpPr/>
      </dsp:nvSpPr>
      <dsp:spPr>
        <a:xfrm>
          <a:off x="972646" y="284377"/>
          <a:ext cx="1578297" cy="157829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F977F2-D257-44AC-BE99-29F0C9D82446}">
      <dsp:nvSpPr>
        <dsp:cNvPr id="0" name=""/>
        <dsp:cNvSpPr/>
      </dsp:nvSpPr>
      <dsp:spPr>
        <a:xfrm>
          <a:off x="3626900" y="0"/>
          <a:ext cx="3519066" cy="4739631"/>
        </a:xfrm>
        <a:prstGeom prst="flowChartOffpage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s-ES" sz="1600" b="1" kern="1200" dirty="0" smtClean="0"/>
            <a:t>CRECIMIENTO DE LA REGIÓN</a:t>
          </a:r>
        </a:p>
        <a:p>
          <a:pPr lvl="0" algn="l" defTabSz="711200" rtl="0">
            <a:lnSpc>
              <a:spcPct val="90000"/>
            </a:lnSpc>
            <a:spcBef>
              <a:spcPct val="0"/>
            </a:spcBef>
            <a:spcAft>
              <a:spcPct val="35000"/>
            </a:spcAft>
          </a:pPr>
          <a:r>
            <a:rPr lang="es-CL" sz="1300" kern="1200" dirty="0" smtClean="0"/>
            <a:t>-La región tuvo un crecimiento anual de un 6,5% en 2018 (INACER).</a:t>
          </a:r>
          <a:endParaRPr lang="es-ES" sz="1300" kern="1200" dirty="0" smtClean="0"/>
        </a:p>
        <a:p>
          <a:pPr lvl="0" algn="l" defTabSz="711200">
            <a:lnSpc>
              <a:spcPct val="90000"/>
            </a:lnSpc>
            <a:spcBef>
              <a:spcPct val="0"/>
            </a:spcBef>
            <a:spcAft>
              <a:spcPct val="35000"/>
            </a:spcAft>
          </a:pPr>
          <a:r>
            <a:rPr lang="es-CL" sz="1300" kern="1200" dirty="0" smtClean="0"/>
            <a:t>-Cuarta región con mayor crecimiento. Esta cifra contrasta con el crecimiento promedio entre</a:t>
          </a:r>
          <a:endParaRPr lang="es-ES" sz="1300" kern="1200" dirty="0" smtClean="0"/>
        </a:p>
        <a:p>
          <a:pPr lvl="0" algn="l" defTabSz="711200">
            <a:lnSpc>
              <a:spcPct val="90000"/>
            </a:lnSpc>
            <a:spcBef>
              <a:spcPct val="0"/>
            </a:spcBef>
            <a:spcAft>
              <a:spcPct val="35000"/>
            </a:spcAft>
          </a:pPr>
          <a:r>
            <a:rPr lang="es-ES" sz="1300" kern="1200" dirty="0" smtClean="0"/>
            <a:t>2014 y 2017 (3,7%).</a:t>
          </a:r>
          <a:endParaRPr lang="es-CL" sz="1300" kern="1200" dirty="0"/>
        </a:p>
      </dsp:txBody>
      <dsp:txXfrm>
        <a:off x="3626900" y="1895852"/>
        <a:ext cx="3519066" cy="1895852"/>
      </dsp:txXfrm>
    </dsp:sp>
    <dsp:sp modelId="{09B071F2-F984-4CC6-9FFF-A298128BA6C4}">
      <dsp:nvSpPr>
        <dsp:cNvPr id="0" name=""/>
        <dsp:cNvSpPr/>
      </dsp:nvSpPr>
      <dsp:spPr>
        <a:xfrm>
          <a:off x="4597285" y="284377"/>
          <a:ext cx="1578297" cy="157829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5000" r="-1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BC35D7-D8F3-4389-9BEC-04F43AB8516E}">
      <dsp:nvSpPr>
        <dsp:cNvPr id="0" name=""/>
        <dsp:cNvSpPr/>
      </dsp:nvSpPr>
      <dsp:spPr>
        <a:xfrm>
          <a:off x="7253801" y="0"/>
          <a:ext cx="3519066" cy="4739631"/>
        </a:xfrm>
        <a:prstGeom prst="flowChartOffpageConnector">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s-ES" sz="1600" b="1" kern="1200" dirty="0" smtClean="0"/>
            <a:t>DISMINUCIÓN EN LA VICTIMIZACIÓN</a:t>
          </a:r>
        </a:p>
        <a:p>
          <a:pPr lvl="0" algn="just" defTabSz="711200">
            <a:lnSpc>
              <a:spcPct val="90000"/>
            </a:lnSpc>
            <a:spcBef>
              <a:spcPct val="0"/>
            </a:spcBef>
            <a:spcAft>
              <a:spcPct val="35000"/>
            </a:spcAft>
          </a:pPr>
          <a:r>
            <a:rPr lang="es-CL" sz="1300" b="1" kern="1200" dirty="0" smtClean="0"/>
            <a:t>- </a:t>
          </a:r>
          <a:r>
            <a:rPr lang="es-CL" sz="1300" b="0" kern="1200" dirty="0" smtClean="0"/>
            <a:t>La región presenta una disminución significativa en el porcentaje de hogares victimizados de acuerdo a la ENUSC 2018 (19,9%) respecto a la misma medición de 2017 (25,5%).</a:t>
          </a:r>
          <a:endParaRPr lang="es-ES" sz="1300" b="0" kern="1200" dirty="0" smtClean="0"/>
        </a:p>
        <a:p>
          <a:pPr lvl="0" algn="just" defTabSz="711200">
            <a:lnSpc>
              <a:spcPct val="90000"/>
            </a:lnSpc>
            <a:spcBef>
              <a:spcPct val="0"/>
            </a:spcBef>
            <a:spcAft>
              <a:spcPct val="35000"/>
            </a:spcAft>
          </a:pPr>
          <a:r>
            <a:rPr lang="es-CL" sz="1300" b="0" kern="1200" dirty="0" smtClean="0"/>
            <a:t>- Este nivel, además, es el menor que ha sido medido por esta encuesta en la región desde su creación en 2005. Cabe indicar que este instrumento se aplica en zonas urbanas.</a:t>
          </a:r>
          <a:endParaRPr lang="es-CL" sz="1300" b="0" kern="1200" dirty="0"/>
        </a:p>
      </dsp:txBody>
      <dsp:txXfrm>
        <a:off x="7253801" y="1895852"/>
        <a:ext cx="3519066" cy="1895852"/>
      </dsp:txXfrm>
    </dsp:sp>
    <dsp:sp modelId="{A006C475-0DFC-4C14-A056-7801E9BB388B}">
      <dsp:nvSpPr>
        <dsp:cNvPr id="0" name=""/>
        <dsp:cNvSpPr/>
      </dsp:nvSpPr>
      <dsp:spPr>
        <a:xfrm>
          <a:off x="8221924" y="284377"/>
          <a:ext cx="1578297" cy="157829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6B3F0A-550B-47F0-AED8-0C0872DA9240}">
      <dsp:nvSpPr>
        <dsp:cNvPr id="0" name=""/>
        <dsp:cNvSpPr/>
      </dsp:nvSpPr>
      <dsp:spPr>
        <a:xfrm>
          <a:off x="430914" y="3791704"/>
          <a:ext cx="9911038" cy="710944"/>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1070A-33EC-4650-AC18-32B538F7210D}">
      <dsp:nvSpPr>
        <dsp:cNvPr id="0" name=""/>
        <dsp:cNvSpPr/>
      </dsp:nvSpPr>
      <dsp:spPr>
        <a:xfrm>
          <a:off x="631014" y="648"/>
          <a:ext cx="2598295" cy="2598295"/>
        </a:xfrm>
        <a:prstGeom prst="ellipse">
          <a:avLst/>
        </a:prstGeom>
        <a:solidFill>
          <a:schemeClr val="accent2">
            <a:lumMod val="20000"/>
            <a:lumOff val="80000"/>
          </a:schemeClr>
        </a:solidFill>
        <a:ln>
          <a:solidFill>
            <a:schemeClr val="accent2">
              <a:lumMod val="75000"/>
            </a:schemeClr>
          </a:solid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2993" tIns="20320" rIns="142993" bIns="20320" numCol="1" spcCol="1270" anchor="ctr" anchorCtr="0">
          <a:noAutofit/>
        </a:bodyPr>
        <a:lstStyle/>
        <a:p>
          <a:pPr lvl="0" algn="ctr" defTabSz="711200" rtl="0">
            <a:lnSpc>
              <a:spcPct val="90000"/>
            </a:lnSpc>
            <a:spcBef>
              <a:spcPct val="0"/>
            </a:spcBef>
            <a:spcAft>
              <a:spcPct val="35000"/>
            </a:spcAft>
          </a:pPr>
          <a:r>
            <a:rPr lang="es-CL" sz="1600" b="1" kern="1200" dirty="0" smtClean="0"/>
            <a:t>AGRICULTURA</a:t>
          </a:r>
        </a:p>
        <a:p>
          <a:pPr lvl="0" algn="ctr" defTabSz="711200" rtl="0">
            <a:lnSpc>
              <a:spcPct val="90000"/>
            </a:lnSpc>
            <a:spcBef>
              <a:spcPct val="0"/>
            </a:spcBef>
            <a:spcAft>
              <a:spcPct val="35000"/>
            </a:spcAft>
          </a:pPr>
          <a:r>
            <a:rPr lang="es-CL" sz="1600" b="0" i="0" kern="1200" dirty="0" smtClean="0"/>
            <a:t>Fuerte apoyo a través de sus presupuestos sectoriales. </a:t>
          </a:r>
          <a:endParaRPr lang="es-CL" sz="1600" kern="1200" dirty="0"/>
        </a:p>
      </dsp:txBody>
      <dsp:txXfrm>
        <a:off x="1011525" y="381159"/>
        <a:ext cx="1837273" cy="1837273"/>
      </dsp:txXfrm>
    </dsp:sp>
    <dsp:sp modelId="{8D1AF0E2-AA11-462B-B77C-957A576B76E0}">
      <dsp:nvSpPr>
        <dsp:cNvPr id="0" name=""/>
        <dsp:cNvSpPr/>
      </dsp:nvSpPr>
      <dsp:spPr>
        <a:xfrm>
          <a:off x="2600273" y="648"/>
          <a:ext cx="2598295" cy="2598295"/>
        </a:xfrm>
        <a:prstGeom prst="ellipse">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2993" tIns="20320" rIns="142993" bIns="20320" numCol="1" spcCol="1270" anchor="ctr" anchorCtr="0">
          <a:noAutofit/>
        </a:bodyPr>
        <a:lstStyle/>
        <a:p>
          <a:pPr lvl="0" algn="ctr" defTabSz="711200" rtl="0">
            <a:lnSpc>
              <a:spcPct val="90000"/>
            </a:lnSpc>
            <a:spcBef>
              <a:spcPct val="0"/>
            </a:spcBef>
            <a:spcAft>
              <a:spcPct val="35000"/>
            </a:spcAft>
          </a:pPr>
          <a:r>
            <a:rPr lang="es-CL" sz="1600" b="0" i="0" kern="1200" dirty="0" smtClean="0"/>
            <a:t>Ej. apoyo de proyectos a Cooperativa El </a:t>
          </a:r>
          <a:r>
            <a:rPr lang="es-CL" sz="1600" b="0" i="0" kern="1200" dirty="0" err="1" smtClean="0"/>
            <a:t>Natre</a:t>
          </a:r>
          <a:r>
            <a:rPr lang="es-CL" sz="1600" b="0" i="0" kern="1200" dirty="0" smtClean="0"/>
            <a:t> y a Chile </a:t>
          </a:r>
          <a:r>
            <a:rPr lang="es-CL" sz="1600" b="0" i="0" kern="1200" dirty="0" err="1" smtClean="0"/>
            <a:t>Flowers</a:t>
          </a:r>
          <a:r>
            <a:rPr lang="es-CL" sz="1600" b="0" i="0" kern="1200" dirty="0" smtClean="0"/>
            <a:t> en </a:t>
          </a:r>
          <a:r>
            <a:rPr lang="es-CL" sz="1600" b="0" i="0" kern="1200" dirty="0" err="1" smtClean="0"/>
            <a:t>asociatividad</a:t>
          </a:r>
          <a:r>
            <a:rPr lang="es-CL" sz="1600" b="0" i="0" kern="1200" dirty="0" smtClean="0"/>
            <a:t> con comunidades locales.</a:t>
          </a:r>
          <a:endParaRPr lang="es-CL" sz="1600" kern="1200" dirty="0"/>
        </a:p>
      </dsp:txBody>
      <dsp:txXfrm>
        <a:off x="2980784" y="381159"/>
        <a:ext cx="1837273" cy="1837273"/>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F1474-79FD-487A-85FF-3F8D69AA187A}">
      <dsp:nvSpPr>
        <dsp:cNvPr id="0" name=""/>
        <dsp:cNvSpPr/>
      </dsp:nvSpPr>
      <dsp:spPr>
        <a:xfrm>
          <a:off x="618378"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4130" rIns="140129" bIns="24130" numCol="1" spcCol="1270" anchor="ctr" anchorCtr="0">
          <a:noAutofit/>
        </a:bodyPr>
        <a:lstStyle/>
        <a:p>
          <a:pPr lvl="0" algn="ctr" defTabSz="844550" rtl="0">
            <a:lnSpc>
              <a:spcPct val="90000"/>
            </a:lnSpc>
            <a:spcBef>
              <a:spcPct val="0"/>
            </a:spcBef>
            <a:spcAft>
              <a:spcPct val="35000"/>
            </a:spcAft>
          </a:pPr>
          <a:r>
            <a:rPr lang="es-CL" sz="1900" b="0" i="0" kern="1200" dirty="0" smtClean="0"/>
            <a:t>Trabajo en conjunto con la </a:t>
          </a:r>
          <a:r>
            <a:rPr lang="es-CL" sz="1900" b="1" i="0" kern="1200" dirty="0" smtClean="0"/>
            <a:t>Confederación Económica Mapuche.</a:t>
          </a:r>
          <a:endParaRPr lang="es-CL" sz="1900" b="1" kern="1200" dirty="0"/>
        </a:p>
      </dsp:txBody>
      <dsp:txXfrm>
        <a:off x="991270" y="373527"/>
        <a:ext cx="1800479" cy="1800479"/>
      </dsp:txXfrm>
    </dsp:sp>
    <dsp:sp modelId="{9271307E-A4AC-443F-A442-B7EBA3474E03}">
      <dsp:nvSpPr>
        <dsp:cNvPr id="0" name=""/>
        <dsp:cNvSpPr/>
      </dsp:nvSpPr>
      <dsp:spPr>
        <a:xfrm>
          <a:off x="2853325"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2860" rIns="140129" bIns="22860" numCol="1" spcCol="1270" anchor="ctr" anchorCtr="0">
          <a:noAutofit/>
        </a:bodyPr>
        <a:lstStyle/>
        <a:p>
          <a:pPr lvl="0" algn="ctr" defTabSz="800100" rtl="0">
            <a:lnSpc>
              <a:spcPct val="90000"/>
            </a:lnSpc>
            <a:spcBef>
              <a:spcPct val="0"/>
            </a:spcBef>
            <a:spcAft>
              <a:spcPct val="35000"/>
            </a:spcAft>
          </a:pPr>
          <a:r>
            <a:rPr lang="es-CL" sz="1800" b="0" i="0" kern="1200" dirty="0" smtClean="0"/>
            <a:t>Se presentan al Intendente </a:t>
          </a:r>
          <a:r>
            <a:rPr lang="es-CL" sz="2000" b="1" i="0" kern="1200" dirty="0" smtClean="0"/>
            <a:t>189</a:t>
          </a:r>
          <a:r>
            <a:rPr lang="es-CL" sz="1800" b="0" i="0" kern="1200" dirty="0" smtClean="0"/>
            <a:t> </a:t>
          </a:r>
          <a:r>
            <a:rPr lang="es-CL" sz="1600" b="0" i="0" kern="1200" dirty="0" smtClean="0"/>
            <a:t>inquietudes</a:t>
          </a:r>
          <a:r>
            <a:rPr lang="es-CL" sz="1800" b="0" i="0" kern="1200" dirty="0" smtClean="0"/>
            <a:t> en materia económica.</a:t>
          </a:r>
          <a:endParaRPr lang="es-CL" sz="1800" kern="1200" dirty="0"/>
        </a:p>
      </dsp:txBody>
      <dsp:txXfrm>
        <a:off x="3226217" y="373527"/>
        <a:ext cx="1800479" cy="1800479"/>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F1474-79FD-487A-85FF-3F8D69AA187A}">
      <dsp:nvSpPr>
        <dsp:cNvPr id="0" name=""/>
        <dsp:cNvSpPr/>
      </dsp:nvSpPr>
      <dsp:spPr>
        <a:xfrm>
          <a:off x="574199" y="432"/>
          <a:ext cx="2665619" cy="2665619"/>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6698" tIns="22860" rIns="146698" bIns="22860" numCol="1" spcCol="1270" anchor="ctr" anchorCtr="0">
          <a:noAutofit/>
        </a:bodyPr>
        <a:lstStyle/>
        <a:p>
          <a:pPr lvl="0" algn="ctr" defTabSz="800100" rtl="0">
            <a:lnSpc>
              <a:spcPct val="90000"/>
            </a:lnSpc>
            <a:spcBef>
              <a:spcPct val="0"/>
            </a:spcBef>
            <a:spcAft>
              <a:spcPct val="35000"/>
            </a:spcAft>
          </a:pPr>
          <a:r>
            <a:rPr lang="es-CL" sz="1800" b="1" kern="1200" dirty="0" smtClean="0"/>
            <a:t>RIEGO</a:t>
          </a:r>
        </a:p>
        <a:p>
          <a:pPr lvl="0" algn="ctr" defTabSz="800100" rtl="0">
            <a:lnSpc>
              <a:spcPct val="90000"/>
            </a:lnSpc>
            <a:spcBef>
              <a:spcPct val="0"/>
            </a:spcBef>
            <a:spcAft>
              <a:spcPct val="35000"/>
            </a:spcAft>
          </a:pPr>
          <a:r>
            <a:rPr lang="es-CL" sz="1700" b="0" i="0" kern="1200" dirty="0" smtClean="0"/>
            <a:t>El Comité de Ministros, nombra en CNR un coordinador regional y un coordinador nacional de riego.</a:t>
          </a:r>
          <a:endParaRPr lang="es-CL" sz="1700" b="1" kern="1200" dirty="0"/>
        </a:p>
      </dsp:txBody>
      <dsp:txXfrm>
        <a:off x="964570" y="390803"/>
        <a:ext cx="1884877" cy="1884877"/>
      </dsp:txXfrm>
    </dsp:sp>
    <dsp:sp modelId="{9271307E-A4AC-443F-A442-B7EBA3474E03}">
      <dsp:nvSpPr>
        <dsp:cNvPr id="0" name=""/>
        <dsp:cNvSpPr/>
      </dsp:nvSpPr>
      <dsp:spPr>
        <a:xfrm>
          <a:off x="2549914" y="432"/>
          <a:ext cx="2539136" cy="2665619"/>
        </a:xfrm>
        <a:prstGeom prst="ellipse">
          <a:avLst/>
        </a:prstGeom>
        <a:gradFill rotWithShape="0">
          <a:gsLst>
            <a:gs pos="0">
              <a:schemeClr val="accent1">
                <a:alpha val="50000"/>
                <a:hueOff val="0"/>
                <a:satOff val="0"/>
                <a:lumOff val="0"/>
                <a:alphaOff val="0"/>
                <a:lumMod val="110000"/>
                <a:satMod val="105000"/>
                <a:tint val="67000"/>
              </a:schemeClr>
            </a:gs>
            <a:gs pos="50000">
              <a:schemeClr val="accent1">
                <a:alpha val="50000"/>
                <a:hueOff val="0"/>
                <a:satOff val="0"/>
                <a:lumOff val="0"/>
                <a:alphaOff val="0"/>
                <a:lumMod val="105000"/>
                <a:satMod val="103000"/>
                <a:tint val="73000"/>
              </a:schemeClr>
            </a:gs>
            <a:gs pos="100000">
              <a:schemeClr val="accent1">
                <a:alpha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6698" tIns="20320" rIns="146698" bIns="20320" numCol="1" spcCol="1270" anchor="ctr" anchorCtr="0">
          <a:noAutofit/>
        </a:bodyPr>
        <a:lstStyle/>
        <a:p>
          <a:pPr lvl="0" algn="ctr" defTabSz="711200" rtl="0">
            <a:lnSpc>
              <a:spcPct val="90000"/>
            </a:lnSpc>
            <a:spcBef>
              <a:spcPct val="0"/>
            </a:spcBef>
            <a:spcAft>
              <a:spcPct val="35000"/>
            </a:spcAft>
          </a:pPr>
          <a:r>
            <a:rPr lang="es-CL" sz="1600" b="0" i="0" kern="1200" dirty="0" smtClean="0"/>
            <a:t>Se compromete</a:t>
          </a:r>
        </a:p>
        <a:p>
          <a:pPr lvl="0" algn="ctr" defTabSz="711200" rtl="0">
            <a:lnSpc>
              <a:spcPct val="90000"/>
            </a:lnSpc>
            <a:spcBef>
              <a:spcPct val="0"/>
            </a:spcBef>
            <a:spcAft>
              <a:spcPct val="35000"/>
            </a:spcAft>
          </a:pPr>
          <a:r>
            <a:rPr lang="es-CL" sz="1600" b="1" i="0" kern="1200" dirty="0" smtClean="0"/>
            <a:t>INDAP</a:t>
          </a:r>
          <a:r>
            <a:rPr lang="es-CL" sz="1600" b="0" i="0" kern="1200" dirty="0" smtClean="0"/>
            <a:t>  comprometidas: 3.400 ha.</a:t>
          </a:r>
        </a:p>
        <a:p>
          <a:pPr lvl="0" algn="ctr" defTabSz="711200" rtl="0">
            <a:lnSpc>
              <a:spcPct val="90000"/>
            </a:lnSpc>
            <a:spcBef>
              <a:spcPct val="0"/>
            </a:spcBef>
            <a:spcAft>
              <a:spcPct val="35000"/>
            </a:spcAft>
          </a:pPr>
          <a:r>
            <a:rPr lang="es-CL" sz="1600" b="1" i="0" kern="1200" dirty="0" smtClean="0"/>
            <a:t>Avances: 391 ha</a:t>
          </a:r>
          <a:r>
            <a:rPr lang="es-CL" sz="1600" b="0" i="0" kern="1200" dirty="0" smtClean="0"/>
            <a:t>.</a:t>
          </a:r>
        </a:p>
        <a:p>
          <a:pPr lvl="0" algn="ctr" defTabSz="711200" rtl="0">
            <a:lnSpc>
              <a:spcPct val="90000"/>
            </a:lnSpc>
            <a:spcBef>
              <a:spcPct val="0"/>
            </a:spcBef>
            <a:spcAft>
              <a:spcPct val="35000"/>
            </a:spcAft>
          </a:pPr>
          <a:r>
            <a:rPr lang="es-CL" sz="1600" b="0" i="0" kern="1200" dirty="0" smtClean="0"/>
            <a:t> </a:t>
          </a:r>
          <a:r>
            <a:rPr lang="es-CL" sz="1600" b="1" i="0" kern="1200" dirty="0" smtClean="0"/>
            <a:t>CONADI</a:t>
          </a:r>
          <a:r>
            <a:rPr lang="es-CL" sz="1600" b="0" i="0" kern="1200" dirty="0" smtClean="0"/>
            <a:t> comprometidas:     4.968 ha.</a:t>
          </a:r>
        </a:p>
        <a:p>
          <a:pPr lvl="0" algn="ctr" defTabSz="711200" rtl="0">
            <a:lnSpc>
              <a:spcPct val="90000"/>
            </a:lnSpc>
            <a:spcBef>
              <a:spcPct val="0"/>
            </a:spcBef>
            <a:spcAft>
              <a:spcPct val="35000"/>
            </a:spcAft>
          </a:pPr>
          <a:r>
            <a:rPr lang="es-CL" sz="1600" b="1" i="0" kern="1200" dirty="0" smtClean="0"/>
            <a:t>Avance 747 ha. </a:t>
          </a:r>
          <a:endParaRPr lang="es-CL" sz="1600" b="1" kern="1200" dirty="0"/>
        </a:p>
      </dsp:txBody>
      <dsp:txXfrm>
        <a:off x="2921762" y="390803"/>
        <a:ext cx="1795440" cy="1884877"/>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F1474-79FD-487A-85FF-3F8D69AA187A}">
      <dsp:nvSpPr>
        <dsp:cNvPr id="0" name=""/>
        <dsp:cNvSpPr/>
      </dsp:nvSpPr>
      <dsp:spPr>
        <a:xfrm>
          <a:off x="618378"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4130" rIns="140129" bIns="24130" numCol="1" spcCol="1270" anchor="ctr" anchorCtr="0">
          <a:noAutofit/>
        </a:bodyPr>
        <a:lstStyle/>
        <a:p>
          <a:pPr lvl="0" algn="ctr" defTabSz="844550" rtl="0">
            <a:lnSpc>
              <a:spcPct val="90000"/>
            </a:lnSpc>
            <a:spcBef>
              <a:spcPct val="0"/>
            </a:spcBef>
            <a:spcAft>
              <a:spcPct val="35000"/>
            </a:spcAft>
          </a:pPr>
          <a:r>
            <a:rPr lang="es-CL" sz="1900" b="0" i="0" kern="1200" dirty="0" smtClean="0"/>
            <a:t>Trabajo en conjunto con la </a:t>
          </a:r>
          <a:r>
            <a:rPr lang="es-CL" sz="1900" b="1" i="0" kern="1200" dirty="0" smtClean="0"/>
            <a:t>Confederación Económica Mapuche.</a:t>
          </a:r>
          <a:endParaRPr lang="es-CL" sz="1900" b="1" kern="1200" dirty="0"/>
        </a:p>
      </dsp:txBody>
      <dsp:txXfrm>
        <a:off x="991270" y="373527"/>
        <a:ext cx="1800479" cy="1800479"/>
      </dsp:txXfrm>
    </dsp:sp>
    <dsp:sp modelId="{9271307E-A4AC-443F-A442-B7EBA3474E03}">
      <dsp:nvSpPr>
        <dsp:cNvPr id="0" name=""/>
        <dsp:cNvSpPr/>
      </dsp:nvSpPr>
      <dsp:spPr>
        <a:xfrm>
          <a:off x="2853325"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2860" rIns="140129" bIns="22860" numCol="1" spcCol="1270" anchor="ctr" anchorCtr="0">
          <a:noAutofit/>
        </a:bodyPr>
        <a:lstStyle/>
        <a:p>
          <a:pPr lvl="0" algn="ctr" defTabSz="800100" rtl="0">
            <a:lnSpc>
              <a:spcPct val="90000"/>
            </a:lnSpc>
            <a:spcBef>
              <a:spcPct val="0"/>
            </a:spcBef>
            <a:spcAft>
              <a:spcPct val="35000"/>
            </a:spcAft>
          </a:pPr>
          <a:r>
            <a:rPr lang="es-CL" sz="1800" b="0" i="0" kern="1200" dirty="0" smtClean="0"/>
            <a:t>Se presentan al Intendente </a:t>
          </a:r>
          <a:r>
            <a:rPr lang="es-CL" sz="2000" b="1" i="0" kern="1200" dirty="0" smtClean="0"/>
            <a:t>189</a:t>
          </a:r>
          <a:r>
            <a:rPr lang="es-CL" sz="1800" b="0" i="0" kern="1200" dirty="0" smtClean="0"/>
            <a:t> </a:t>
          </a:r>
          <a:r>
            <a:rPr lang="es-CL" sz="1600" b="0" i="0" kern="1200" dirty="0" smtClean="0"/>
            <a:t>inquietudes</a:t>
          </a:r>
          <a:r>
            <a:rPr lang="es-CL" sz="1800" b="0" i="0" kern="1200" dirty="0" smtClean="0"/>
            <a:t> en materia económica.</a:t>
          </a:r>
          <a:endParaRPr lang="es-CL" sz="1800" kern="1200" dirty="0"/>
        </a:p>
      </dsp:txBody>
      <dsp:txXfrm>
        <a:off x="3226217" y="373527"/>
        <a:ext cx="1800479" cy="1800479"/>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1070A-33EC-4650-AC18-32B538F7210D}">
      <dsp:nvSpPr>
        <dsp:cNvPr id="0" name=""/>
        <dsp:cNvSpPr/>
      </dsp:nvSpPr>
      <dsp:spPr>
        <a:xfrm>
          <a:off x="2609" y="158691"/>
          <a:ext cx="2282208" cy="2282208"/>
        </a:xfrm>
        <a:prstGeom prst="ellipse">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5598" tIns="25400" rIns="125598" bIns="25400" numCol="1" spcCol="1270" anchor="ctr" anchorCtr="0">
          <a:noAutofit/>
        </a:bodyPr>
        <a:lstStyle/>
        <a:p>
          <a:pPr lvl="0" algn="ctr" defTabSz="889000" rtl="0">
            <a:lnSpc>
              <a:spcPct val="90000"/>
            </a:lnSpc>
            <a:spcBef>
              <a:spcPct val="0"/>
            </a:spcBef>
            <a:spcAft>
              <a:spcPct val="35000"/>
            </a:spcAft>
          </a:pPr>
          <a:r>
            <a:rPr lang="es-CL" sz="2000" b="1" i="0" kern="1200" dirty="0" smtClean="0"/>
            <a:t>TURISMO</a:t>
          </a:r>
          <a:endParaRPr lang="es-CL" sz="1500" b="1" i="0" kern="1200" dirty="0" smtClean="0"/>
        </a:p>
        <a:p>
          <a:pPr lvl="0" algn="ctr" defTabSz="889000" rtl="0">
            <a:lnSpc>
              <a:spcPct val="90000"/>
            </a:lnSpc>
            <a:spcBef>
              <a:spcPct val="0"/>
            </a:spcBef>
            <a:spcAft>
              <a:spcPct val="35000"/>
            </a:spcAft>
          </a:pPr>
          <a:r>
            <a:rPr lang="es-CL" sz="1500" b="0" i="0" kern="1200" dirty="0" smtClean="0"/>
            <a:t>Se retoma la extinta </a:t>
          </a:r>
          <a:r>
            <a:rPr lang="es-CL" sz="1500" b="1" i="0" kern="1200" dirty="0" smtClean="0"/>
            <a:t>Mesa de Turismo Indígena, </a:t>
          </a:r>
          <a:r>
            <a:rPr lang="es-CL" sz="1500" b="0" i="0" kern="1200" dirty="0" smtClean="0"/>
            <a:t>a partir en Jun-2019 en conjunto con CONADI</a:t>
          </a:r>
          <a:endParaRPr lang="es-CL" sz="1500" kern="1200" dirty="0"/>
        </a:p>
      </dsp:txBody>
      <dsp:txXfrm>
        <a:off x="336831" y="492913"/>
        <a:ext cx="1613764" cy="1613764"/>
      </dsp:txXfrm>
    </dsp:sp>
    <dsp:sp modelId="{8D1AF0E2-AA11-462B-B77C-957A576B76E0}">
      <dsp:nvSpPr>
        <dsp:cNvPr id="0" name=""/>
        <dsp:cNvSpPr/>
      </dsp:nvSpPr>
      <dsp:spPr>
        <a:xfrm>
          <a:off x="1876147" y="158691"/>
          <a:ext cx="2282208" cy="2282208"/>
        </a:xfrm>
        <a:prstGeom prst="ellipse">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5598" tIns="15240" rIns="125598" bIns="15240" numCol="1" spcCol="1270" anchor="ctr" anchorCtr="0">
          <a:noAutofit/>
        </a:bodyPr>
        <a:lstStyle/>
        <a:p>
          <a:pPr lvl="0" algn="ctr" defTabSz="533400" rtl="0">
            <a:lnSpc>
              <a:spcPct val="90000"/>
            </a:lnSpc>
            <a:spcBef>
              <a:spcPct val="0"/>
            </a:spcBef>
            <a:spcAft>
              <a:spcPct val="35000"/>
            </a:spcAft>
          </a:pPr>
          <a:r>
            <a:rPr lang="es-CL" sz="1200" b="1" i="0" kern="1200" dirty="0" smtClean="0"/>
            <a:t>DISCOVER ARAUCANÍA</a:t>
          </a:r>
        </a:p>
        <a:p>
          <a:pPr lvl="0" algn="ctr" defTabSz="533400" rtl="0">
            <a:lnSpc>
              <a:spcPct val="90000"/>
            </a:lnSpc>
            <a:spcBef>
              <a:spcPct val="0"/>
            </a:spcBef>
            <a:spcAft>
              <a:spcPct val="35000"/>
            </a:spcAft>
          </a:pPr>
          <a:r>
            <a:rPr lang="es-CL" sz="1200" b="0" i="0" kern="1200" dirty="0" smtClean="0"/>
            <a:t>Vendrán operadores turísticos internacionales en Oct-2019, donde participarán diversos tours de operadores indígenas.</a:t>
          </a:r>
          <a:endParaRPr lang="es-CL" sz="1200" kern="1200" dirty="0"/>
        </a:p>
      </dsp:txBody>
      <dsp:txXfrm>
        <a:off x="2210369" y="492913"/>
        <a:ext cx="1613764" cy="1613764"/>
      </dsp:txXfrm>
    </dsp:sp>
    <dsp:sp modelId="{022EDC10-FD19-4484-ACC7-F07B7CCA02EB}">
      <dsp:nvSpPr>
        <dsp:cNvPr id="0" name=""/>
        <dsp:cNvSpPr/>
      </dsp:nvSpPr>
      <dsp:spPr>
        <a:xfrm>
          <a:off x="3654142" y="158691"/>
          <a:ext cx="2282208" cy="2282208"/>
        </a:xfrm>
        <a:prstGeom prst="ellipse">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5598" tIns="15240" rIns="125598" bIns="15240" numCol="1" spcCol="1270" anchor="ctr" anchorCtr="0">
          <a:noAutofit/>
        </a:bodyPr>
        <a:lstStyle/>
        <a:p>
          <a:pPr lvl="0" algn="ctr" defTabSz="533400" rtl="0">
            <a:lnSpc>
              <a:spcPct val="90000"/>
            </a:lnSpc>
            <a:spcBef>
              <a:spcPct val="0"/>
            </a:spcBef>
            <a:spcAft>
              <a:spcPct val="35000"/>
            </a:spcAft>
          </a:pPr>
          <a:r>
            <a:rPr lang="es-CL" sz="1200" b="0" i="0" kern="1200" dirty="0" smtClean="0"/>
            <a:t>GORE gestiona </a:t>
          </a:r>
          <a:r>
            <a:rPr lang="es-CL" sz="1200" b="1" i="0" kern="1200" dirty="0" smtClean="0"/>
            <a:t>WITS ARAUCANÍA </a:t>
          </a:r>
          <a:r>
            <a:rPr lang="es-CL" sz="1200" b="0" i="0" kern="1200" dirty="0" smtClean="0"/>
            <a:t>(</a:t>
          </a:r>
          <a:r>
            <a:rPr lang="es-CL" sz="1200" b="0" i="0" kern="1200" dirty="0" err="1" smtClean="0"/>
            <a:t>World</a:t>
          </a:r>
          <a:r>
            <a:rPr lang="es-CL" sz="1200" b="0" i="0" kern="1200" dirty="0" smtClean="0"/>
            <a:t> </a:t>
          </a:r>
          <a:r>
            <a:rPr lang="es-CL" sz="1200" b="0" i="0" kern="1200" dirty="0" err="1" smtClean="0"/>
            <a:t>Indigeous</a:t>
          </a:r>
          <a:r>
            <a:rPr lang="es-CL" sz="1200" b="0" i="0" kern="1200" dirty="0" smtClean="0"/>
            <a:t> </a:t>
          </a:r>
          <a:r>
            <a:rPr lang="es-CL" sz="1200" b="0" i="0" kern="1200" dirty="0" err="1" smtClean="0"/>
            <a:t>Tourism</a:t>
          </a:r>
          <a:r>
            <a:rPr lang="es-CL" sz="1200" b="0" i="0" kern="1200" dirty="0" smtClean="0"/>
            <a:t>  Summit), evento que se realizará el 2021 en nuestra región.</a:t>
          </a:r>
          <a:endParaRPr lang="es-CL" sz="1200" kern="1200" dirty="0"/>
        </a:p>
      </dsp:txBody>
      <dsp:txXfrm>
        <a:off x="3988364" y="492913"/>
        <a:ext cx="1613764" cy="16137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F8657-B0CA-4CE0-948A-91D1B303B8B1}">
      <dsp:nvSpPr>
        <dsp:cNvPr id="0" name=""/>
        <dsp:cNvSpPr/>
      </dsp:nvSpPr>
      <dsp:spPr>
        <a:xfrm rot="10800000">
          <a:off x="854856" y="138810"/>
          <a:ext cx="4430204" cy="229180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2120" tIns="60960" rIns="113792" bIns="60960" numCol="1" spcCol="1270" anchor="ctr" anchorCtr="0">
          <a:noAutofit/>
        </a:bodyPr>
        <a:lstStyle/>
        <a:p>
          <a:pPr lvl="0" algn="just" defTabSz="711200" rtl="0">
            <a:lnSpc>
              <a:spcPct val="90000"/>
            </a:lnSpc>
            <a:spcBef>
              <a:spcPct val="0"/>
            </a:spcBef>
            <a:spcAft>
              <a:spcPct val="35000"/>
            </a:spcAft>
          </a:pPr>
          <a:r>
            <a:rPr lang="es-CL" sz="1600" b="1" u="sng" kern="1200" dirty="0" smtClean="0"/>
            <a:t>VEHÍCULOS SALUD</a:t>
          </a:r>
        </a:p>
        <a:p>
          <a:pPr lvl="0" algn="just" defTabSz="711200" rtl="0">
            <a:lnSpc>
              <a:spcPct val="90000"/>
            </a:lnSpc>
            <a:spcBef>
              <a:spcPct val="0"/>
            </a:spcBef>
            <a:spcAft>
              <a:spcPct val="35000"/>
            </a:spcAft>
          </a:pPr>
          <a:r>
            <a:rPr lang="es-CL" sz="1600" b="1" kern="1200" dirty="0" smtClean="0"/>
            <a:t>Inversión MINSAL - GORE </a:t>
          </a:r>
        </a:p>
        <a:p>
          <a:pPr lvl="0" algn="just" defTabSz="711200" rtl="0">
            <a:lnSpc>
              <a:spcPct val="90000"/>
            </a:lnSpc>
            <a:spcBef>
              <a:spcPct val="0"/>
            </a:spcBef>
            <a:spcAft>
              <a:spcPct val="35000"/>
            </a:spcAft>
          </a:pPr>
          <a:r>
            <a:rPr lang="es-CL" sz="1600" b="1" kern="1200" dirty="0" smtClean="0"/>
            <a:t>                    2018      2019       2020</a:t>
          </a:r>
        </a:p>
        <a:p>
          <a:pPr lvl="0" algn="just" defTabSz="711200" rtl="0">
            <a:lnSpc>
              <a:spcPct val="90000"/>
            </a:lnSpc>
            <a:spcBef>
              <a:spcPct val="0"/>
            </a:spcBef>
            <a:spcAft>
              <a:spcPct val="35000"/>
            </a:spcAft>
          </a:pPr>
          <a:r>
            <a:rPr lang="es-CL" sz="1600" b="1" kern="1200" dirty="0" err="1" smtClean="0"/>
            <a:t>Malleco</a:t>
          </a:r>
          <a:r>
            <a:rPr lang="es-CL" sz="1600" b="1" kern="1200" dirty="0" smtClean="0"/>
            <a:t>:           3            8            21</a:t>
          </a:r>
        </a:p>
        <a:p>
          <a:pPr lvl="0" algn="just" defTabSz="711200" rtl="0">
            <a:lnSpc>
              <a:spcPct val="90000"/>
            </a:lnSpc>
            <a:spcBef>
              <a:spcPct val="0"/>
            </a:spcBef>
            <a:spcAft>
              <a:spcPct val="35000"/>
            </a:spcAft>
          </a:pPr>
          <a:r>
            <a:rPr lang="es-CL" sz="1600" b="1" kern="1200" dirty="0" smtClean="0"/>
            <a:t>Cautín   </a:t>
          </a:r>
          <a:r>
            <a:rPr lang="es-CL" sz="1600" b="1" kern="1200" dirty="0" smtClean="0">
              <a:solidFill>
                <a:schemeClr val="bg1"/>
              </a:solidFill>
            </a:rPr>
            <a:t>:           -          91              -</a:t>
          </a:r>
          <a:endParaRPr lang="es-CL" sz="1400" kern="1200" dirty="0" smtClean="0">
            <a:solidFill>
              <a:schemeClr val="bg1"/>
            </a:solidFill>
          </a:endParaRPr>
        </a:p>
      </dsp:txBody>
      <dsp:txXfrm rot="10800000">
        <a:off x="1427808" y="138810"/>
        <a:ext cx="3857252" cy="2291809"/>
      </dsp:txXfrm>
    </dsp:sp>
    <dsp:sp modelId="{3BFF7AF9-C361-41CE-97B6-1D2707C59F31}">
      <dsp:nvSpPr>
        <dsp:cNvPr id="0" name=""/>
        <dsp:cNvSpPr/>
      </dsp:nvSpPr>
      <dsp:spPr>
        <a:xfrm>
          <a:off x="0" y="233174"/>
          <a:ext cx="1864335" cy="1864335"/>
        </a:xfrm>
        <a:prstGeom prst="ellipse">
          <a:avLst/>
        </a:prstGeom>
        <a:blipFill dpi="0" rotWithShape="1">
          <a:blip xmlns:r="http://schemas.openxmlformats.org/officeDocument/2006/relationships" r:embed="rId1"/>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F1474-79FD-487A-85FF-3F8D69AA187A}">
      <dsp:nvSpPr>
        <dsp:cNvPr id="0" name=""/>
        <dsp:cNvSpPr/>
      </dsp:nvSpPr>
      <dsp:spPr>
        <a:xfrm>
          <a:off x="618378"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4130" rIns="140129" bIns="24130" numCol="1" spcCol="1270" anchor="ctr" anchorCtr="0">
          <a:noAutofit/>
        </a:bodyPr>
        <a:lstStyle/>
        <a:p>
          <a:pPr lvl="0" algn="ctr" defTabSz="844550" rtl="0">
            <a:lnSpc>
              <a:spcPct val="90000"/>
            </a:lnSpc>
            <a:spcBef>
              <a:spcPct val="0"/>
            </a:spcBef>
            <a:spcAft>
              <a:spcPct val="35000"/>
            </a:spcAft>
          </a:pPr>
          <a:r>
            <a:rPr lang="es-CL" sz="1900" b="0" i="0" kern="1200" dirty="0" smtClean="0"/>
            <a:t>Trabajo en conjunto con la </a:t>
          </a:r>
          <a:r>
            <a:rPr lang="es-CL" sz="1900" b="1" i="0" kern="1200" dirty="0" smtClean="0"/>
            <a:t>Confederación Económica Mapuche.</a:t>
          </a:r>
          <a:endParaRPr lang="es-CL" sz="1900" b="1" kern="1200" dirty="0"/>
        </a:p>
      </dsp:txBody>
      <dsp:txXfrm>
        <a:off x="991270" y="373527"/>
        <a:ext cx="1800479" cy="1800479"/>
      </dsp:txXfrm>
    </dsp:sp>
    <dsp:sp modelId="{9271307E-A4AC-443F-A442-B7EBA3474E03}">
      <dsp:nvSpPr>
        <dsp:cNvPr id="0" name=""/>
        <dsp:cNvSpPr/>
      </dsp:nvSpPr>
      <dsp:spPr>
        <a:xfrm>
          <a:off x="2853325"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2860" rIns="140129" bIns="22860" numCol="1" spcCol="1270" anchor="ctr" anchorCtr="0">
          <a:noAutofit/>
        </a:bodyPr>
        <a:lstStyle/>
        <a:p>
          <a:pPr lvl="0" algn="ctr" defTabSz="800100" rtl="0">
            <a:lnSpc>
              <a:spcPct val="90000"/>
            </a:lnSpc>
            <a:spcBef>
              <a:spcPct val="0"/>
            </a:spcBef>
            <a:spcAft>
              <a:spcPct val="35000"/>
            </a:spcAft>
          </a:pPr>
          <a:r>
            <a:rPr lang="es-CL" sz="1800" b="0" i="0" kern="1200" dirty="0" smtClean="0"/>
            <a:t>Se presentan al Intendente </a:t>
          </a:r>
          <a:r>
            <a:rPr lang="es-CL" sz="2000" b="1" i="0" kern="1200" dirty="0" smtClean="0"/>
            <a:t>189</a:t>
          </a:r>
          <a:r>
            <a:rPr lang="es-CL" sz="1800" b="0" i="0" kern="1200" dirty="0" smtClean="0"/>
            <a:t> </a:t>
          </a:r>
          <a:r>
            <a:rPr lang="es-CL" sz="1600" b="0" i="0" kern="1200" dirty="0" smtClean="0"/>
            <a:t>inquietudes</a:t>
          </a:r>
          <a:r>
            <a:rPr lang="es-CL" sz="1800" b="0" i="0" kern="1200" dirty="0" smtClean="0"/>
            <a:t> en materia económica.</a:t>
          </a:r>
          <a:endParaRPr lang="es-CL" sz="1800" kern="1200" dirty="0"/>
        </a:p>
      </dsp:txBody>
      <dsp:txXfrm>
        <a:off x="3226217" y="373527"/>
        <a:ext cx="1800479" cy="1800479"/>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1070A-33EC-4650-AC18-32B538F7210D}">
      <dsp:nvSpPr>
        <dsp:cNvPr id="0" name=""/>
        <dsp:cNvSpPr/>
      </dsp:nvSpPr>
      <dsp:spPr>
        <a:xfrm>
          <a:off x="2609" y="158691"/>
          <a:ext cx="2282208" cy="2282208"/>
        </a:xfrm>
        <a:prstGeom prst="ellips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5598" tIns="17780" rIns="125598" bIns="17780" numCol="1" spcCol="1270" anchor="ctr" anchorCtr="0">
          <a:noAutofit/>
        </a:bodyPr>
        <a:lstStyle/>
        <a:p>
          <a:pPr lvl="0" algn="ctr" defTabSz="622300" rtl="0">
            <a:lnSpc>
              <a:spcPct val="90000"/>
            </a:lnSpc>
            <a:spcBef>
              <a:spcPct val="0"/>
            </a:spcBef>
            <a:spcAft>
              <a:spcPct val="35000"/>
            </a:spcAft>
          </a:pPr>
          <a:r>
            <a:rPr lang="es-CL" sz="1400" b="0" i="0" kern="1200" dirty="0" smtClean="0"/>
            <a:t>Destacadas empresas y </a:t>
          </a:r>
          <a:r>
            <a:rPr lang="es-CL" sz="1400" b="0" i="0" kern="1200" dirty="0" err="1" smtClean="0"/>
            <a:t>startups</a:t>
          </a:r>
          <a:r>
            <a:rPr lang="es-CL" sz="1400" b="0" i="0" kern="1200" dirty="0" smtClean="0"/>
            <a:t> Mapuches como </a:t>
          </a:r>
          <a:r>
            <a:rPr lang="es-CL" sz="1400" b="0" i="0" kern="1200" dirty="0" err="1" smtClean="0"/>
            <a:t>Lirmi</a:t>
          </a:r>
          <a:r>
            <a:rPr lang="es-CL" sz="1400" b="0" i="0" kern="1200" dirty="0" smtClean="0"/>
            <a:t>, </a:t>
          </a:r>
          <a:r>
            <a:rPr lang="es-CL" sz="1400" b="0" i="0" kern="1200" dirty="0" err="1" smtClean="0"/>
            <a:t>Podasana</a:t>
          </a:r>
          <a:r>
            <a:rPr lang="es-CL" sz="1400" b="0" i="0" kern="1200" dirty="0" smtClean="0"/>
            <a:t> y la C.E.M. están incorporadas en el desarrollo de la región. </a:t>
          </a:r>
          <a:endParaRPr lang="es-CL" sz="1400" kern="1200" dirty="0"/>
        </a:p>
      </dsp:txBody>
      <dsp:txXfrm>
        <a:off x="336831" y="492913"/>
        <a:ext cx="1613764" cy="1613764"/>
      </dsp:txXfrm>
    </dsp:sp>
    <dsp:sp modelId="{8D1AF0E2-AA11-462B-B77C-957A576B76E0}">
      <dsp:nvSpPr>
        <dsp:cNvPr id="0" name=""/>
        <dsp:cNvSpPr/>
      </dsp:nvSpPr>
      <dsp:spPr>
        <a:xfrm>
          <a:off x="1876147" y="158691"/>
          <a:ext cx="2282208" cy="2282208"/>
        </a:xfrm>
        <a:prstGeom prst="ellips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5598" tIns="12700" rIns="125598" bIns="12700" numCol="1" spcCol="1270" anchor="ctr" anchorCtr="0">
          <a:noAutofit/>
        </a:bodyPr>
        <a:lstStyle/>
        <a:p>
          <a:pPr lvl="0" algn="ctr" defTabSz="444500" rtl="0">
            <a:lnSpc>
              <a:spcPct val="90000"/>
            </a:lnSpc>
            <a:spcBef>
              <a:spcPct val="0"/>
            </a:spcBef>
            <a:spcAft>
              <a:spcPct val="35000"/>
            </a:spcAft>
          </a:pPr>
          <a:r>
            <a:rPr lang="es-CL" sz="1000" b="0" i="0" kern="1200" dirty="0" smtClean="0"/>
            <a:t>En estudio por </a:t>
          </a:r>
          <a:r>
            <a:rPr lang="es-CL" sz="1000" b="1" i="0" kern="1200" dirty="0" smtClean="0"/>
            <a:t>ZOFRAMA</a:t>
          </a:r>
          <a:r>
            <a:rPr lang="es-CL" sz="1000" b="0" i="0" kern="1200" dirty="0" smtClean="0"/>
            <a:t> la implementación de una zona de franquicia tributaria especial para la Araucanía. Entidad que encabeza la C.E.M.</a:t>
          </a:r>
          <a:endParaRPr lang="es-CL" sz="1000" kern="1200" dirty="0"/>
        </a:p>
      </dsp:txBody>
      <dsp:txXfrm>
        <a:off x="2210369" y="492913"/>
        <a:ext cx="1613764" cy="1613764"/>
      </dsp:txXfrm>
    </dsp:sp>
    <dsp:sp modelId="{022EDC10-FD19-4484-ACC7-F07B7CCA02EB}">
      <dsp:nvSpPr>
        <dsp:cNvPr id="0" name=""/>
        <dsp:cNvSpPr/>
      </dsp:nvSpPr>
      <dsp:spPr>
        <a:xfrm>
          <a:off x="3654142" y="158691"/>
          <a:ext cx="2282208" cy="2282208"/>
        </a:xfrm>
        <a:prstGeom prst="ellipse">
          <a:avLst/>
        </a:prstGeom>
        <a:solidFill>
          <a:schemeClr val="accent6">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25598" tIns="12700" rIns="125598" bIns="12700" numCol="1" spcCol="1270" anchor="ctr" anchorCtr="0">
          <a:noAutofit/>
        </a:bodyPr>
        <a:lstStyle/>
        <a:p>
          <a:pPr lvl="0" algn="ctr" defTabSz="444500" rtl="0">
            <a:lnSpc>
              <a:spcPct val="90000"/>
            </a:lnSpc>
            <a:spcBef>
              <a:spcPct val="0"/>
            </a:spcBef>
            <a:spcAft>
              <a:spcPct val="35000"/>
            </a:spcAft>
          </a:pPr>
          <a:r>
            <a:rPr lang="es-CL" sz="1000" b="0" i="0" kern="1200" dirty="0" smtClean="0"/>
            <a:t>En proceso </a:t>
          </a:r>
        </a:p>
        <a:p>
          <a:pPr lvl="0" algn="ctr" defTabSz="444500" rtl="0">
            <a:lnSpc>
              <a:spcPct val="90000"/>
            </a:lnSpc>
            <a:spcBef>
              <a:spcPct val="0"/>
            </a:spcBef>
            <a:spcAft>
              <a:spcPct val="35000"/>
            </a:spcAft>
          </a:pPr>
          <a:r>
            <a:rPr lang="es-CL" sz="1000" b="1" i="0" kern="1200" dirty="0" smtClean="0"/>
            <a:t>SELLO MAPUCHE C.E.M.</a:t>
          </a:r>
        </a:p>
        <a:p>
          <a:pPr lvl="0" algn="ctr" defTabSz="444500" rtl="0">
            <a:lnSpc>
              <a:spcPct val="90000"/>
            </a:lnSpc>
            <a:spcBef>
              <a:spcPct val="0"/>
            </a:spcBef>
            <a:spcAft>
              <a:spcPct val="35000"/>
            </a:spcAft>
          </a:pPr>
          <a:r>
            <a:rPr lang="es-CL" sz="1000" b="0" i="0" kern="1200" dirty="0" smtClean="0"/>
            <a:t> A fin de agregar valor a los productos manufacturados por la etnia en mercado nacional e internacional. </a:t>
          </a:r>
        </a:p>
        <a:p>
          <a:pPr lvl="0" algn="ctr" defTabSz="444500" rtl="0">
            <a:lnSpc>
              <a:spcPct val="90000"/>
            </a:lnSpc>
            <a:spcBef>
              <a:spcPct val="0"/>
            </a:spcBef>
            <a:spcAft>
              <a:spcPct val="35000"/>
            </a:spcAft>
          </a:pPr>
          <a:r>
            <a:rPr lang="es-CL" sz="1000" b="0" i="0" kern="1200" dirty="0" smtClean="0"/>
            <a:t>Lanzamiento previsto: Dic. 2019</a:t>
          </a:r>
          <a:endParaRPr lang="es-CL" sz="1000" b="0" kern="1200" dirty="0"/>
        </a:p>
      </dsp:txBody>
      <dsp:txXfrm>
        <a:off x="3988364" y="492913"/>
        <a:ext cx="1613764" cy="161376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BF1474-79FD-487A-85FF-3F8D69AA187A}">
      <dsp:nvSpPr>
        <dsp:cNvPr id="0" name=""/>
        <dsp:cNvSpPr/>
      </dsp:nvSpPr>
      <dsp:spPr>
        <a:xfrm>
          <a:off x="618378"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4130" rIns="140129" bIns="24130" numCol="1" spcCol="1270" anchor="ctr" anchorCtr="0">
          <a:noAutofit/>
        </a:bodyPr>
        <a:lstStyle/>
        <a:p>
          <a:pPr lvl="0" algn="ctr" defTabSz="844550" rtl="0">
            <a:lnSpc>
              <a:spcPct val="90000"/>
            </a:lnSpc>
            <a:spcBef>
              <a:spcPct val="0"/>
            </a:spcBef>
            <a:spcAft>
              <a:spcPct val="35000"/>
            </a:spcAft>
          </a:pPr>
          <a:r>
            <a:rPr lang="es-CL" sz="1900" b="0" i="0" kern="1200" dirty="0" smtClean="0"/>
            <a:t>Trabajo en conjunto con la </a:t>
          </a:r>
          <a:r>
            <a:rPr lang="es-CL" sz="1900" b="1" i="0" kern="1200" dirty="0" smtClean="0"/>
            <a:t>Confederación Económica Mapuche.</a:t>
          </a:r>
          <a:endParaRPr lang="es-CL" sz="1900" b="1" kern="1200" dirty="0"/>
        </a:p>
      </dsp:txBody>
      <dsp:txXfrm>
        <a:off x="991270" y="373527"/>
        <a:ext cx="1800479" cy="1800479"/>
      </dsp:txXfrm>
    </dsp:sp>
    <dsp:sp modelId="{9271307E-A4AC-443F-A442-B7EBA3474E03}">
      <dsp:nvSpPr>
        <dsp:cNvPr id="0" name=""/>
        <dsp:cNvSpPr/>
      </dsp:nvSpPr>
      <dsp:spPr>
        <a:xfrm>
          <a:off x="2853325" y="635"/>
          <a:ext cx="2546263" cy="2546263"/>
        </a:xfrm>
        <a:prstGeom prst="ellipse">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40129" tIns="22860" rIns="140129" bIns="22860" numCol="1" spcCol="1270" anchor="ctr" anchorCtr="0">
          <a:noAutofit/>
        </a:bodyPr>
        <a:lstStyle/>
        <a:p>
          <a:pPr lvl="0" algn="ctr" defTabSz="800100" rtl="0">
            <a:lnSpc>
              <a:spcPct val="90000"/>
            </a:lnSpc>
            <a:spcBef>
              <a:spcPct val="0"/>
            </a:spcBef>
            <a:spcAft>
              <a:spcPct val="35000"/>
            </a:spcAft>
          </a:pPr>
          <a:r>
            <a:rPr lang="es-CL" sz="1800" b="0" i="0" kern="1200" dirty="0" smtClean="0"/>
            <a:t>Se presentan al Intendente </a:t>
          </a:r>
          <a:r>
            <a:rPr lang="es-CL" sz="2000" b="1" i="0" kern="1200" dirty="0" smtClean="0"/>
            <a:t>189</a:t>
          </a:r>
          <a:r>
            <a:rPr lang="es-CL" sz="1800" b="0" i="0" kern="1200" dirty="0" smtClean="0"/>
            <a:t> </a:t>
          </a:r>
          <a:r>
            <a:rPr lang="es-CL" sz="1600" b="0" i="0" kern="1200" dirty="0" smtClean="0"/>
            <a:t>inquietudes</a:t>
          </a:r>
          <a:r>
            <a:rPr lang="es-CL" sz="1800" b="0" i="0" kern="1200" dirty="0" smtClean="0"/>
            <a:t> en materia económica.</a:t>
          </a:r>
          <a:endParaRPr lang="es-CL" sz="1800" kern="1200" dirty="0"/>
        </a:p>
      </dsp:txBody>
      <dsp:txXfrm>
        <a:off x="3226217" y="373527"/>
        <a:ext cx="1800479" cy="18004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FF00CF-6DCD-4D8B-8C86-D5E48785D8DD}">
      <dsp:nvSpPr>
        <dsp:cNvPr id="0" name=""/>
        <dsp:cNvSpPr/>
      </dsp:nvSpPr>
      <dsp:spPr>
        <a:xfrm rot="10800000">
          <a:off x="1273886" y="0"/>
          <a:ext cx="3370279" cy="1696152"/>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7956" tIns="53340" rIns="99568" bIns="53340" numCol="1" spcCol="1270" anchor="ctr" anchorCtr="0">
          <a:noAutofit/>
        </a:bodyPr>
        <a:lstStyle/>
        <a:p>
          <a:pPr lvl="0" algn="just" defTabSz="622300" rtl="0">
            <a:lnSpc>
              <a:spcPct val="90000"/>
            </a:lnSpc>
            <a:spcBef>
              <a:spcPct val="0"/>
            </a:spcBef>
            <a:spcAft>
              <a:spcPct val="35000"/>
            </a:spcAft>
          </a:pPr>
          <a:r>
            <a:rPr lang="es-CL" sz="1400" b="1" u="sng" kern="1200" dirty="0" smtClean="0"/>
            <a:t>CESFAM - </a:t>
          </a:r>
          <a:r>
            <a:rPr lang="es-CL" sz="1400" b="1" u="sng" kern="1200" dirty="0" smtClean="0">
              <a:solidFill>
                <a:schemeClr val="bg1"/>
              </a:solidFill>
            </a:rPr>
            <a:t>CESCOF</a:t>
          </a:r>
        </a:p>
        <a:p>
          <a:pPr lvl="0" algn="just" defTabSz="622300" rtl="0">
            <a:lnSpc>
              <a:spcPct val="90000"/>
            </a:lnSpc>
            <a:spcBef>
              <a:spcPct val="0"/>
            </a:spcBef>
            <a:spcAft>
              <a:spcPct val="35000"/>
            </a:spcAft>
          </a:pPr>
          <a:r>
            <a:rPr lang="es-CL" sz="1600" b="1" kern="1200" dirty="0" smtClean="0"/>
            <a:t>Meta 21</a:t>
          </a:r>
          <a:r>
            <a:rPr lang="es-CL" sz="1400" kern="1200" dirty="0" smtClean="0"/>
            <a:t> nuevos centros de salud primaria. </a:t>
          </a:r>
        </a:p>
        <a:p>
          <a:pPr lvl="0" algn="just" defTabSz="622300" rtl="0">
            <a:lnSpc>
              <a:spcPct val="90000"/>
            </a:lnSpc>
            <a:spcBef>
              <a:spcPct val="0"/>
            </a:spcBef>
            <a:spcAft>
              <a:spcPts val="60"/>
            </a:spcAft>
          </a:pPr>
          <a:r>
            <a:rPr lang="es-CL" sz="1600" b="1" kern="1200" dirty="0" smtClean="0"/>
            <a:t>- 3</a:t>
          </a:r>
          <a:r>
            <a:rPr lang="es-CL" sz="1400" kern="1200" dirty="0" smtClean="0"/>
            <a:t> Terminados.</a:t>
          </a:r>
        </a:p>
        <a:p>
          <a:pPr lvl="0" algn="just" defTabSz="622300" rtl="0">
            <a:lnSpc>
              <a:spcPct val="90000"/>
            </a:lnSpc>
            <a:spcBef>
              <a:spcPct val="0"/>
            </a:spcBef>
            <a:spcAft>
              <a:spcPts val="60"/>
            </a:spcAft>
          </a:pPr>
          <a:r>
            <a:rPr lang="es-CL" sz="1600" b="1" kern="1200" dirty="0" smtClean="0"/>
            <a:t>-11</a:t>
          </a:r>
          <a:r>
            <a:rPr lang="es-CL" sz="1400" kern="1200" dirty="0" smtClean="0"/>
            <a:t> en proceso de licitación.</a:t>
          </a:r>
        </a:p>
        <a:p>
          <a:pPr lvl="0" algn="just" defTabSz="622300" rtl="0">
            <a:lnSpc>
              <a:spcPct val="90000"/>
            </a:lnSpc>
            <a:spcBef>
              <a:spcPct val="0"/>
            </a:spcBef>
            <a:spcAft>
              <a:spcPts val="60"/>
            </a:spcAft>
          </a:pPr>
          <a:r>
            <a:rPr lang="es-CL" sz="1600" b="1" kern="1200" dirty="0" smtClean="0"/>
            <a:t>- 7</a:t>
          </a:r>
          <a:r>
            <a:rPr lang="es-CL" sz="1400" kern="1200" dirty="0" smtClean="0"/>
            <a:t> en proceso de ejecución </a:t>
          </a:r>
        </a:p>
        <a:p>
          <a:pPr lvl="0" algn="just" defTabSz="622300" rtl="0">
            <a:lnSpc>
              <a:spcPct val="90000"/>
            </a:lnSpc>
            <a:spcBef>
              <a:spcPct val="0"/>
            </a:spcBef>
            <a:spcAft>
              <a:spcPts val="60"/>
            </a:spcAft>
          </a:pPr>
          <a:r>
            <a:rPr lang="es-CL" sz="1400" kern="1200" dirty="0" smtClean="0"/>
            <a:t>     (</a:t>
          </a:r>
          <a:r>
            <a:rPr lang="es-CL" sz="1200" kern="1200" dirty="0" smtClean="0"/>
            <a:t>4) Diseño -  (3) Obras.</a:t>
          </a:r>
          <a:endParaRPr lang="es-CL" sz="1200" kern="1200" dirty="0"/>
        </a:p>
      </dsp:txBody>
      <dsp:txXfrm rot="10800000">
        <a:off x="1697924" y="0"/>
        <a:ext cx="2946241" cy="1696152"/>
      </dsp:txXfrm>
    </dsp:sp>
    <dsp:sp modelId="{6A55477A-16BC-47A1-A23B-4306D001EFAD}">
      <dsp:nvSpPr>
        <dsp:cNvPr id="0" name=""/>
        <dsp:cNvSpPr/>
      </dsp:nvSpPr>
      <dsp:spPr>
        <a:xfrm>
          <a:off x="0" y="106441"/>
          <a:ext cx="1696152" cy="169615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C092D-AD39-49E2-916A-E5E5ED00B7F5}">
      <dsp:nvSpPr>
        <dsp:cNvPr id="0" name=""/>
        <dsp:cNvSpPr/>
      </dsp:nvSpPr>
      <dsp:spPr>
        <a:xfrm rot="10800000">
          <a:off x="820087" y="0"/>
          <a:ext cx="4015705" cy="166813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5601" tIns="60960" rIns="113792" bIns="60960" numCol="1" spcCol="1270" anchor="ctr" anchorCtr="0">
          <a:noAutofit/>
        </a:bodyPr>
        <a:lstStyle/>
        <a:p>
          <a:pPr lvl="0" algn="just" defTabSz="711200" rtl="0">
            <a:lnSpc>
              <a:spcPct val="90000"/>
            </a:lnSpc>
            <a:spcBef>
              <a:spcPct val="0"/>
            </a:spcBef>
            <a:spcAft>
              <a:spcPct val="35000"/>
            </a:spcAft>
          </a:pPr>
          <a:r>
            <a:rPr lang="es-CL" sz="1600" kern="1200" dirty="0" smtClean="0"/>
            <a:t>Centro de alta resolución de tratamiento del cáncer. </a:t>
          </a:r>
          <a:r>
            <a:rPr lang="es-CL" sz="1600" b="0" kern="1200" dirty="0" smtClean="0"/>
            <a:t> Diciembre  2020.</a:t>
          </a:r>
        </a:p>
        <a:p>
          <a:pPr lvl="0" algn="just" defTabSz="711200" rtl="0">
            <a:lnSpc>
              <a:spcPct val="90000"/>
            </a:lnSpc>
            <a:spcBef>
              <a:spcPct val="0"/>
            </a:spcBef>
            <a:spcAft>
              <a:spcPct val="35000"/>
            </a:spcAft>
          </a:pPr>
          <a:r>
            <a:rPr lang="es-CL" sz="1600" b="0" kern="1200" dirty="0" smtClean="0"/>
            <a:t>Centro de Trasplantes </a:t>
          </a:r>
          <a:r>
            <a:rPr lang="es-CL" sz="1600" b="0" kern="1200" dirty="0" err="1" smtClean="0"/>
            <a:t>Multiorganos</a:t>
          </a:r>
          <a:r>
            <a:rPr lang="es-CL" sz="1600" b="0" kern="1200" dirty="0" smtClean="0"/>
            <a:t> .</a:t>
          </a:r>
        </a:p>
        <a:p>
          <a:pPr lvl="0" algn="just" defTabSz="711200" rtl="0">
            <a:lnSpc>
              <a:spcPct val="90000"/>
            </a:lnSpc>
            <a:spcBef>
              <a:spcPct val="0"/>
            </a:spcBef>
            <a:spcAft>
              <a:spcPct val="35000"/>
            </a:spcAft>
          </a:pPr>
          <a:r>
            <a:rPr lang="es-CL" sz="1600" b="0" kern="1200" dirty="0" smtClean="0"/>
            <a:t>Temuco Dic. 2020 </a:t>
          </a:r>
          <a:endParaRPr lang="es-CL" sz="1600" kern="1200" dirty="0"/>
        </a:p>
      </dsp:txBody>
      <dsp:txXfrm rot="10800000">
        <a:off x="1237120" y="0"/>
        <a:ext cx="3598672" cy="1668134"/>
      </dsp:txXfrm>
    </dsp:sp>
    <dsp:sp modelId="{1443CE88-930C-4AF2-BB8F-D1F2D3029263}">
      <dsp:nvSpPr>
        <dsp:cNvPr id="0" name=""/>
        <dsp:cNvSpPr/>
      </dsp:nvSpPr>
      <dsp:spPr>
        <a:xfrm>
          <a:off x="289660" y="0"/>
          <a:ext cx="1668134" cy="166813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AC29E-3CC3-42EC-917B-33800E452BFA}">
      <dsp:nvSpPr>
        <dsp:cNvPr id="0" name=""/>
        <dsp:cNvSpPr/>
      </dsp:nvSpPr>
      <dsp:spPr>
        <a:xfrm rot="10800000">
          <a:off x="1305870" y="759"/>
          <a:ext cx="3641305" cy="155479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623"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3.400</a:t>
          </a:r>
          <a:r>
            <a:rPr lang="es-CL" sz="1400" kern="1200" dirty="0" smtClean="0"/>
            <a:t> ha. de frutales nuevos en la región, con una inversión </a:t>
          </a:r>
          <a:r>
            <a:rPr lang="es-CL" sz="1400" b="1" kern="1200" dirty="0" smtClean="0"/>
            <a:t>de </a:t>
          </a:r>
          <a:r>
            <a:rPr lang="es-CL" sz="1600" b="0" kern="1200" dirty="0" smtClean="0"/>
            <a:t>$6.545 millones </a:t>
          </a:r>
          <a:r>
            <a:rPr lang="es-CL" sz="1400" kern="1200" dirty="0" smtClean="0"/>
            <a:t>de pesos, siendo las especies más importantes avellanos europeos, cerezas y castaños.</a:t>
          </a:r>
        </a:p>
        <a:p>
          <a:pPr lvl="0" algn="just" defTabSz="711200" rtl="0">
            <a:lnSpc>
              <a:spcPct val="90000"/>
            </a:lnSpc>
            <a:spcBef>
              <a:spcPct val="0"/>
            </a:spcBef>
            <a:spcAft>
              <a:spcPct val="35000"/>
            </a:spcAft>
          </a:pPr>
          <a:r>
            <a:rPr lang="es-CL" sz="1200" kern="1200" dirty="0" smtClean="0"/>
            <a:t>Fuente: Catastro Frutícola ODEPA</a:t>
          </a:r>
          <a:endParaRPr lang="es-CL" sz="1200" kern="1200" dirty="0"/>
        </a:p>
      </dsp:txBody>
      <dsp:txXfrm rot="10800000">
        <a:off x="1694570" y="759"/>
        <a:ext cx="3252605" cy="1554799"/>
      </dsp:txXfrm>
    </dsp:sp>
    <dsp:sp modelId="{CA6D54B7-5A30-4C4F-A64E-2FA24EC02B52}">
      <dsp:nvSpPr>
        <dsp:cNvPr id="0" name=""/>
        <dsp:cNvSpPr/>
      </dsp:nvSpPr>
      <dsp:spPr>
        <a:xfrm>
          <a:off x="528471" y="759"/>
          <a:ext cx="1554799" cy="155479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87767-1F58-4885-B75F-8EC6B28600CF}">
      <dsp:nvSpPr>
        <dsp:cNvPr id="0" name=""/>
        <dsp:cNvSpPr/>
      </dsp:nvSpPr>
      <dsp:spPr>
        <a:xfrm rot="10800000">
          <a:off x="1250747" y="0"/>
          <a:ext cx="3395164" cy="158230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7750" tIns="60960" rIns="113792" bIns="60960" numCol="1" spcCol="1270" anchor="ctr" anchorCtr="0">
          <a:noAutofit/>
        </a:bodyPr>
        <a:lstStyle/>
        <a:p>
          <a:pPr lvl="0" algn="just" defTabSz="711200" rtl="0">
            <a:lnSpc>
              <a:spcPct val="90000"/>
            </a:lnSpc>
            <a:spcBef>
              <a:spcPct val="0"/>
            </a:spcBef>
            <a:spcAft>
              <a:spcPct val="35000"/>
            </a:spcAft>
          </a:pPr>
          <a:r>
            <a:rPr lang="es-CL" sz="1600" b="1" kern="1200" dirty="0" smtClean="0"/>
            <a:t>2.645</a:t>
          </a:r>
          <a:r>
            <a:rPr lang="es-CL" sz="1400" kern="1200" dirty="0" smtClean="0"/>
            <a:t> agricultores se han beneficiado con </a:t>
          </a:r>
          <a:r>
            <a:rPr lang="es-CL" sz="1600" b="0" kern="1200" dirty="0" smtClean="0"/>
            <a:t>2.350</a:t>
          </a:r>
          <a:r>
            <a:rPr lang="es-CL" sz="1400" kern="1200" dirty="0" smtClean="0"/>
            <a:t> proyectos productivos a través del programa de desarrollo de inversiones de INDAP.</a:t>
          </a:r>
          <a:endParaRPr lang="es-CL" sz="1400" kern="1200" dirty="0"/>
        </a:p>
      </dsp:txBody>
      <dsp:txXfrm rot="10800000">
        <a:off x="1646322" y="0"/>
        <a:ext cx="2999589" cy="1582300"/>
      </dsp:txXfrm>
    </dsp:sp>
    <dsp:sp modelId="{32FD445C-162E-4B69-90AE-DA656D178059}">
      <dsp:nvSpPr>
        <dsp:cNvPr id="0" name=""/>
        <dsp:cNvSpPr/>
      </dsp:nvSpPr>
      <dsp:spPr>
        <a:xfrm>
          <a:off x="459597" y="0"/>
          <a:ext cx="1582300" cy="158230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7739" cy="562812"/>
          </a:xfrm>
          <a:prstGeom prst="rect">
            <a:avLst/>
          </a:prstGeom>
        </p:spPr>
        <p:txBody>
          <a:bodyPr vert="horz" lIns="104681" tIns="52340" rIns="104681" bIns="52340" rtlCol="0"/>
          <a:lstStyle>
            <a:lvl1pPr algn="l">
              <a:defRPr sz="1400"/>
            </a:lvl1pPr>
          </a:lstStyle>
          <a:p>
            <a:endParaRPr lang="es-CL"/>
          </a:p>
        </p:txBody>
      </p:sp>
      <p:sp>
        <p:nvSpPr>
          <p:cNvPr id="3" name="Marcador de fecha 2"/>
          <p:cNvSpPr>
            <a:spLocks noGrp="1"/>
          </p:cNvSpPr>
          <p:nvPr>
            <p:ph type="dt" sz="quarter" idx="1"/>
          </p:nvPr>
        </p:nvSpPr>
        <p:spPr>
          <a:xfrm>
            <a:off x="4023092" y="0"/>
            <a:ext cx="3077739" cy="562812"/>
          </a:xfrm>
          <a:prstGeom prst="rect">
            <a:avLst/>
          </a:prstGeom>
        </p:spPr>
        <p:txBody>
          <a:bodyPr vert="horz" lIns="104681" tIns="52340" rIns="104681" bIns="52340" rtlCol="0"/>
          <a:lstStyle>
            <a:lvl1pPr algn="r">
              <a:defRPr sz="1400"/>
            </a:lvl1pPr>
          </a:lstStyle>
          <a:p>
            <a:fld id="{7EFCF5F5-93C3-4BC1-B9EA-DC703448A775}" type="datetimeFigureOut">
              <a:rPr lang="es-CL" smtClean="0"/>
              <a:t>04-10-2019</a:t>
            </a:fld>
            <a:endParaRPr lang="es-CL"/>
          </a:p>
        </p:txBody>
      </p:sp>
      <p:sp>
        <p:nvSpPr>
          <p:cNvPr id="4" name="Marcador de pie de página 3"/>
          <p:cNvSpPr>
            <a:spLocks noGrp="1"/>
          </p:cNvSpPr>
          <p:nvPr>
            <p:ph type="ftr" sz="quarter" idx="2"/>
          </p:nvPr>
        </p:nvSpPr>
        <p:spPr>
          <a:xfrm>
            <a:off x="0" y="10654465"/>
            <a:ext cx="3077739" cy="562811"/>
          </a:xfrm>
          <a:prstGeom prst="rect">
            <a:avLst/>
          </a:prstGeom>
        </p:spPr>
        <p:txBody>
          <a:bodyPr vert="horz" lIns="104681" tIns="52340" rIns="104681" bIns="52340" rtlCol="0" anchor="b"/>
          <a:lstStyle>
            <a:lvl1pPr algn="l">
              <a:defRPr sz="1400"/>
            </a:lvl1pPr>
          </a:lstStyle>
          <a:p>
            <a:endParaRPr lang="es-CL"/>
          </a:p>
        </p:txBody>
      </p:sp>
      <p:sp>
        <p:nvSpPr>
          <p:cNvPr id="5" name="Marcador de número de diapositiva 4"/>
          <p:cNvSpPr>
            <a:spLocks noGrp="1"/>
          </p:cNvSpPr>
          <p:nvPr>
            <p:ph type="sldNum" sz="quarter" idx="3"/>
          </p:nvPr>
        </p:nvSpPr>
        <p:spPr>
          <a:xfrm>
            <a:off x="4023092" y="10654465"/>
            <a:ext cx="3077739" cy="562811"/>
          </a:xfrm>
          <a:prstGeom prst="rect">
            <a:avLst/>
          </a:prstGeom>
        </p:spPr>
        <p:txBody>
          <a:bodyPr vert="horz" lIns="104681" tIns="52340" rIns="104681" bIns="52340" rtlCol="0" anchor="b"/>
          <a:lstStyle>
            <a:lvl1pPr algn="r">
              <a:defRPr sz="1400"/>
            </a:lvl1pPr>
          </a:lstStyle>
          <a:p>
            <a:fld id="{5DC65775-3770-4D21-939C-8380B23BC4DD}" type="slidenum">
              <a:rPr lang="es-CL" smtClean="0"/>
              <a:t>‹Nº›</a:t>
            </a:fld>
            <a:endParaRPr lang="es-CL"/>
          </a:p>
        </p:txBody>
      </p:sp>
    </p:spTree>
    <p:extLst>
      <p:ext uri="{BB962C8B-B14F-4D97-AF65-F5344CB8AC3E}">
        <p14:creationId xmlns:p14="http://schemas.microsoft.com/office/powerpoint/2010/main" val="3221871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77739" cy="562812"/>
          </a:xfrm>
          <a:prstGeom prst="rect">
            <a:avLst/>
          </a:prstGeom>
        </p:spPr>
        <p:txBody>
          <a:bodyPr vert="horz" lIns="104681" tIns="52340" rIns="104681" bIns="52340" rtlCol="0"/>
          <a:lstStyle>
            <a:lvl1pPr algn="l">
              <a:defRPr sz="1400"/>
            </a:lvl1pPr>
          </a:lstStyle>
          <a:p>
            <a:endParaRPr lang="es-CL"/>
          </a:p>
        </p:txBody>
      </p:sp>
      <p:sp>
        <p:nvSpPr>
          <p:cNvPr id="3" name="Marcador de fecha 2"/>
          <p:cNvSpPr>
            <a:spLocks noGrp="1"/>
          </p:cNvSpPr>
          <p:nvPr>
            <p:ph type="dt" idx="1"/>
          </p:nvPr>
        </p:nvSpPr>
        <p:spPr>
          <a:xfrm>
            <a:off x="4023092" y="0"/>
            <a:ext cx="3077739" cy="562812"/>
          </a:xfrm>
          <a:prstGeom prst="rect">
            <a:avLst/>
          </a:prstGeom>
        </p:spPr>
        <p:txBody>
          <a:bodyPr vert="horz" lIns="104681" tIns="52340" rIns="104681" bIns="52340" rtlCol="0"/>
          <a:lstStyle>
            <a:lvl1pPr algn="r">
              <a:defRPr sz="1400"/>
            </a:lvl1pPr>
          </a:lstStyle>
          <a:p>
            <a:fld id="{A5455B58-9EE7-4016-A9E6-238A1104E1FA}" type="datetimeFigureOut">
              <a:rPr lang="es-CL" smtClean="0"/>
              <a:t>04-10-2019</a:t>
            </a:fld>
            <a:endParaRPr lang="es-CL"/>
          </a:p>
        </p:txBody>
      </p:sp>
      <p:sp>
        <p:nvSpPr>
          <p:cNvPr id="4" name="Marcador de imagen de diapositiva 3"/>
          <p:cNvSpPr>
            <a:spLocks noGrp="1" noRot="1" noChangeAspect="1"/>
          </p:cNvSpPr>
          <p:nvPr>
            <p:ph type="sldImg" idx="2"/>
          </p:nvPr>
        </p:nvSpPr>
        <p:spPr>
          <a:xfrm>
            <a:off x="185738" y="1401763"/>
            <a:ext cx="6731000" cy="3786187"/>
          </a:xfrm>
          <a:prstGeom prst="rect">
            <a:avLst/>
          </a:prstGeom>
          <a:noFill/>
          <a:ln w="12700">
            <a:solidFill>
              <a:prstClr val="black"/>
            </a:solidFill>
          </a:ln>
        </p:spPr>
        <p:txBody>
          <a:bodyPr vert="horz" lIns="104681" tIns="52340" rIns="104681" bIns="52340" rtlCol="0" anchor="ctr"/>
          <a:lstStyle/>
          <a:p>
            <a:endParaRPr lang="es-CL"/>
          </a:p>
        </p:txBody>
      </p:sp>
      <p:sp>
        <p:nvSpPr>
          <p:cNvPr id="5" name="Marcador de notas 4"/>
          <p:cNvSpPr>
            <a:spLocks noGrp="1"/>
          </p:cNvSpPr>
          <p:nvPr>
            <p:ph type="body" sz="quarter" idx="3"/>
          </p:nvPr>
        </p:nvSpPr>
        <p:spPr>
          <a:xfrm>
            <a:off x="710248" y="5398314"/>
            <a:ext cx="5681980" cy="4416802"/>
          </a:xfrm>
          <a:prstGeom prst="rect">
            <a:avLst/>
          </a:prstGeom>
        </p:spPr>
        <p:txBody>
          <a:bodyPr vert="horz" lIns="104681" tIns="52340" rIns="104681" bIns="5234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10654465"/>
            <a:ext cx="3077739" cy="562811"/>
          </a:xfrm>
          <a:prstGeom prst="rect">
            <a:avLst/>
          </a:prstGeom>
        </p:spPr>
        <p:txBody>
          <a:bodyPr vert="horz" lIns="104681" tIns="52340" rIns="104681" bIns="52340" rtlCol="0" anchor="b"/>
          <a:lstStyle>
            <a:lvl1pPr algn="l">
              <a:defRPr sz="1400"/>
            </a:lvl1pPr>
          </a:lstStyle>
          <a:p>
            <a:endParaRPr lang="es-CL"/>
          </a:p>
        </p:txBody>
      </p:sp>
      <p:sp>
        <p:nvSpPr>
          <p:cNvPr id="7" name="Marcador de número de diapositiva 6"/>
          <p:cNvSpPr>
            <a:spLocks noGrp="1"/>
          </p:cNvSpPr>
          <p:nvPr>
            <p:ph type="sldNum" sz="quarter" idx="5"/>
          </p:nvPr>
        </p:nvSpPr>
        <p:spPr>
          <a:xfrm>
            <a:off x="4023092" y="10654465"/>
            <a:ext cx="3077739" cy="562811"/>
          </a:xfrm>
          <a:prstGeom prst="rect">
            <a:avLst/>
          </a:prstGeom>
        </p:spPr>
        <p:txBody>
          <a:bodyPr vert="horz" lIns="104681" tIns="52340" rIns="104681" bIns="52340" rtlCol="0" anchor="b"/>
          <a:lstStyle>
            <a:lvl1pPr algn="r">
              <a:defRPr sz="1400"/>
            </a:lvl1pPr>
          </a:lstStyle>
          <a:p>
            <a:fld id="{BCE51B11-3D79-4C6A-B5A1-30A39C28A9C7}" type="slidenum">
              <a:rPr lang="es-CL" smtClean="0"/>
              <a:t>‹Nº›</a:t>
            </a:fld>
            <a:endParaRPr lang="es-CL"/>
          </a:p>
        </p:txBody>
      </p:sp>
    </p:spTree>
    <p:extLst>
      <p:ext uri="{BB962C8B-B14F-4D97-AF65-F5344CB8AC3E}">
        <p14:creationId xmlns:p14="http://schemas.microsoft.com/office/powerpoint/2010/main" val="19213311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CL"/>
          </a:p>
        </p:txBody>
      </p:sp>
      <p:sp>
        <p:nvSpPr>
          <p:cNvPr id="4" name="Marcador de fecha 3"/>
          <p:cNvSpPr>
            <a:spLocks noGrp="1"/>
          </p:cNvSpPr>
          <p:nvPr>
            <p:ph type="dt" sz="half" idx="10"/>
          </p:nvPr>
        </p:nvSpPr>
        <p:spPr/>
        <p:txBody>
          <a:bodyPr/>
          <a:lstStyle/>
          <a:p>
            <a:fld id="{925C6068-B58B-43E2-BBEA-6F8B8793213E}" type="datetimeFigureOut">
              <a:rPr lang="es-CL" smtClean="0"/>
              <a:t>04-10-2019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3873295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925C6068-B58B-43E2-BBEA-6F8B8793213E}" type="datetimeFigureOut">
              <a:rPr lang="es-CL" smtClean="0"/>
              <a:t>04-10-2019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295889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925C6068-B58B-43E2-BBEA-6F8B8793213E}" type="datetimeFigureOut">
              <a:rPr lang="es-CL" smtClean="0"/>
              <a:t>04-10-2019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57079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925C6068-B58B-43E2-BBEA-6F8B8793213E}" type="datetimeFigureOut">
              <a:rPr lang="es-CL" smtClean="0"/>
              <a:t>04-10-2019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2848960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925C6068-B58B-43E2-BBEA-6F8B8793213E}" type="datetimeFigureOut">
              <a:rPr lang="es-CL" smtClean="0"/>
              <a:t>04-10-2019</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809918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925C6068-B58B-43E2-BBEA-6F8B8793213E}" type="datetimeFigureOut">
              <a:rPr lang="es-CL" smtClean="0"/>
              <a:t>04-10-2019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200487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925C6068-B58B-43E2-BBEA-6F8B8793213E}" type="datetimeFigureOut">
              <a:rPr lang="es-CL" smtClean="0"/>
              <a:t>04-10-2019</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169946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925C6068-B58B-43E2-BBEA-6F8B8793213E}" type="datetimeFigureOut">
              <a:rPr lang="es-CL" smtClean="0"/>
              <a:t>04-10-2019</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382998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25C6068-B58B-43E2-BBEA-6F8B8793213E}" type="datetimeFigureOut">
              <a:rPr lang="es-CL" smtClean="0"/>
              <a:t>04-10-2019</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304099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25C6068-B58B-43E2-BBEA-6F8B8793213E}" type="datetimeFigureOut">
              <a:rPr lang="es-CL" smtClean="0"/>
              <a:t>04-10-2019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828748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925C6068-B58B-43E2-BBEA-6F8B8793213E}" type="datetimeFigureOut">
              <a:rPr lang="es-CL" smtClean="0"/>
              <a:t>04-10-2019</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EBC89689-1B20-4677-982A-E5E88DC9407F}" type="slidenum">
              <a:rPr lang="es-CL" smtClean="0"/>
              <a:t>‹Nº›</a:t>
            </a:fld>
            <a:endParaRPr lang="es-CL"/>
          </a:p>
        </p:txBody>
      </p:sp>
    </p:spTree>
    <p:extLst>
      <p:ext uri="{BB962C8B-B14F-4D97-AF65-F5344CB8AC3E}">
        <p14:creationId xmlns:p14="http://schemas.microsoft.com/office/powerpoint/2010/main" val="3633671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C6068-B58B-43E2-BBEA-6F8B8793213E}" type="datetimeFigureOut">
              <a:rPr lang="es-CL" smtClean="0"/>
              <a:t>04-10-2019</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C89689-1B20-4677-982A-E5E88DC9407F}" type="slidenum">
              <a:rPr lang="es-CL" smtClean="0"/>
              <a:t>‹Nº›</a:t>
            </a:fld>
            <a:endParaRPr lang="es-CL"/>
          </a:p>
        </p:txBody>
      </p:sp>
    </p:spTree>
    <p:extLst>
      <p:ext uri="{BB962C8B-B14F-4D97-AF65-F5344CB8AC3E}">
        <p14:creationId xmlns:p14="http://schemas.microsoft.com/office/powerpoint/2010/main" val="2214975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18" Type="http://schemas.microsoft.com/office/2007/relationships/diagramDrawing" Target="../diagrams/drawing6.xml"/><Relationship Id="rId3" Type="http://schemas.openxmlformats.org/officeDocument/2006/relationships/image" Target="../media/image6.png"/><Relationship Id="rId21" Type="http://schemas.openxmlformats.org/officeDocument/2006/relationships/diagramQuickStyle" Target="../diagrams/quickStyle7.xml"/><Relationship Id="rId7" Type="http://schemas.openxmlformats.org/officeDocument/2006/relationships/diagramColors" Target="../diagrams/colors4.xml"/><Relationship Id="rId12" Type="http://schemas.openxmlformats.org/officeDocument/2006/relationships/diagramColors" Target="../diagrams/colors5.xml"/><Relationship Id="rId17" Type="http://schemas.openxmlformats.org/officeDocument/2006/relationships/diagramColors" Target="../diagrams/colors6.xml"/><Relationship Id="rId2" Type="http://schemas.openxmlformats.org/officeDocument/2006/relationships/image" Target="../media/image1.jpg"/><Relationship Id="rId16" Type="http://schemas.openxmlformats.org/officeDocument/2006/relationships/diagramQuickStyle" Target="../diagrams/quickStyle6.xml"/><Relationship Id="rId20" Type="http://schemas.openxmlformats.org/officeDocument/2006/relationships/diagramLayout" Target="../diagrams/layout7.xml"/><Relationship Id="rId1" Type="http://schemas.openxmlformats.org/officeDocument/2006/relationships/slideLayout" Target="../slideLayouts/slideLayout1.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5" Type="http://schemas.openxmlformats.org/officeDocument/2006/relationships/diagramLayout" Target="../diagrams/layout6.xml"/><Relationship Id="rId23" Type="http://schemas.microsoft.com/office/2007/relationships/diagramDrawing" Target="../diagrams/drawing7.xml"/><Relationship Id="rId10" Type="http://schemas.openxmlformats.org/officeDocument/2006/relationships/diagramLayout" Target="../diagrams/layout5.xml"/><Relationship Id="rId19" Type="http://schemas.openxmlformats.org/officeDocument/2006/relationships/diagramData" Target="../diagrams/data7.xml"/><Relationship Id="rId4" Type="http://schemas.openxmlformats.org/officeDocument/2006/relationships/diagramData" Target="../diagrams/data4.xml"/><Relationship Id="rId9" Type="http://schemas.openxmlformats.org/officeDocument/2006/relationships/diagramData" Target="../diagrams/data5.xml"/><Relationship Id="rId14" Type="http://schemas.openxmlformats.org/officeDocument/2006/relationships/diagramData" Target="../diagrams/data6.xml"/><Relationship Id="rId22" Type="http://schemas.openxmlformats.org/officeDocument/2006/relationships/diagramColors" Target="../diagrams/colors7.xml"/></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13" Type="http://schemas.microsoft.com/office/2007/relationships/diagramDrawing" Target="../diagrams/drawing9.xml"/><Relationship Id="rId18" Type="http://schemas.microsoft.com/office/2007/relationships/diagramDrawing" Target="../diagrams/drawing10.xml"/><Relationship Id="rId26" Type="http://schemas.openxmlformats.org/officeDocument/2006/relationships/diagramQuickStyle" Target="../diagrams/quickStyle12.xml"/><Relationship Id="rId3" Type="http://schemas.openxmlformats.org/officeDocument/2006/relationships/image" Target="../media/image6.png"/><Relationship Id="rId21" Type="http://schemas.openxmlformats.org/officeDocument/2006/relationships/diagramQuickStyle" Target="../diagrams/quickStyle11.xml"/><Relationship Id="rId7" Type="http://schemas.openxmlformats.org/officeDocument/2006/relationships/diagramColors" Target="../diagrams/colors8.xml"/><Relationship Id="rId12" Type="http://schemas.openxmlformats.org/officeDocument/2006/relationships/diagramColors" Target="../diagrams/colors9.xml"/><Relationship Id="rId17" Type="http://schemas.openxmlformats.org/officeDocument/2006/relationships/diagramColors" Target="../diagrams/colors10.xml"/><Relationship Id="rId25" Type="http://schemas.openxmlformats.org/officeDocument/2006/relationships/diagramLayout" Target="../diagrams/layout12.xml"/><Relationship Id="rId2" Type="http://schemas.openxmlformats.org/officeDocument/2006/relationships/image" Target="../media/image1.jpg"/><Relationship Id="rId16" Type="http://schemas.openxmlformats.org/officeDocument/2006/relationships/diagramQuickStyle" Target="../diagrams/quickStyle10.xml"/><Relationship Id="rId20" Type="http://schemas.openxmlformats.org/officeDocument/2006/relationships/diagramLayout" Target="../diagrams/layout11.xml"/><Relationship Id="rId1" Type="http://schemas.openxmlformats.org/officeDocument/2006/relationships/slideLayout" Target="../slideLayouts/slideLayout1.xml"/><Relationship Id="rId6" Type="http://schemas.openxmlformats.org/officeDocument/2006/relationships/diagramQuickStyle" Target="../diagrams/quickStyle8.xml"/><Relationship Id="rId11" Type="http://schemas.openxmlformats.org/officeDocument/2006/relationships/diagramQuickStyle" Target="../diagrams/quickStyle9.xml"/><Relationship Id="rId24" Type="http://schemas.openxmlformats.org/officeDocument/2006/relationships/diagramData" Target="../diagrams/data12.xml"/><Relationship Id="rId5" Type="http://schemas.openxmlformats.org/officeDocument/2006/relationships/diagramLayout" Target="../diagrams/layout8.xml"/><Relationship Id="rId15" Type="http://schemas.openxmlformats.org/officeDocument/2006/relationships/diagramLayout" Target="../diagrams/layout10.xml"/><Relationship Id="rId23" Type="http://schemas.microsoft.com/office/2007/relationships/diagramDrawing" Target="../diagrams/drawing11.xml"/><Relationship Id="rId28" Type="http://schemas.microsoft.com/office/2007/relationships/diagramDrawing" Target="../diagrams/drawing12.xml"/><Relationship Id="rId10" Type="http://schemas.openxmlformats.org/officeDocument/2006/relationships/diagramLayout" Target="../diagrams/layout9.xml"/><Relationship Id="rId19" Type="http://schemas.openxmlformats.org/officeDocument/2006/relationships/diagramData" Target="../diagrams/data11.xml"/><Relationship Id="rId4" Type="http://schemas.openxmlformats.org/officeDocument/2006/relationships/diagramData" Target="../diagrams/data8.xml"/><Relationship Id="rId9" Type="http://schemas.openxmlformats.org/officeDocument/2006/relationships/diagramData" Target="../diagrams/data9.xml"/><Relationship Id="rId14" Type="http://schemas.openxmlformats.org/officeDocument/2006/relationships/diagramData" Target="../diagrams/data10.xml"/><Relationship Id="rId22" Type="http://schemas.openxmlformats.org/officeDocument/2006/relationships/diagramColors" Target="../diagrams/colors11.xml"/><Relationship Id="rId27" Type="http://schemas.openxmlformats.org/officeDocument/2006/relationships/diagramColors" Target="../diagrams/colors12.xml"/></Relationships>
</file>

<file path=ppt/slides/_rels/slide12.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18" Type="http://schemas.microsoft.com/office/2007/relationships/diagramDrawing" Target="../diagrams/drawing15.xml"/><Relationship Id="rId3" Type="http://schemas.openxmlformats.org/officeDocument/2006/relationships/image" Target="../media/image6.png"/><Relationship Id="rId7" Type="http://schemas.openxmlformats.org/officeDocument/2006/relationships/diagramColors" Target="../diagrams/colors13.xml"/><Relationship Id="rId12" Type="http://schemas.openxmlformats.org/officeDocument/2006/relationships/diagramColors" Target="../diagrams/colors14.xml"/><Relationship Id="rId17" Type="http://schemas.openxmlformats.org/officeDocument/2006/relationships/diagramColors" Target="../diagrams/colors15.xml"/><Relationship Id="rId2" Type="http://schemas.openxmlformats.org/officeDocument/2006/relationships/image" Target="../media/image1.jpg"/><Relationship Id="rId16" Type="http://schemas.openxmlformats.org/officeDocument/2006/relationships/diagramQuickStyle" Target="../diagrams/quickStyle15.xml"/><Relationship Id="rId1" Type="http://schemas.openxmlformats.org/officeDocument/2006/relationships/slideLayout" Target="../slideLayouts/slideLayout1.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5" Type="http://schemas.openxmlformats.org/officeDocument/2006/relationships/diagramLayout" Target="../diagrams/layout15.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diagramData" Target="../diagrams/data15.xml"/></Relationships>
</file>

<file path=ppt/slides/_rels/slide13.xml.rels><?xml version="1.0" encoding="UTF-8" standalone="yes"?>
<Relationships xmlns="http://schemas.openxmlformats.org/package/2006/relationships"><Relationship Id="rId8" Type="http://schemas.microsoft.com/office/2007/relationships/diagramDrawing" Target="../diagrams/drawing16.xml"/><Relationship Id="rId13" Type="http://schemas.microsoft.com/office/2007/relationships/diagramDrawing" Target="../diagrams/drawing17.xml"/><Relationship Id="rId3" Type="http://schemas.openxmlformats.org/officeDocument/2006/relationships/image" Target="../media/image6.png"/><Relationship Id="rId7" Type="http://schemas.openxmlformats.org/officeDocument/2006/relationships/diagramColors" Target="../diagrams/colors16.xml"/><Relationship Id="rId12" Type="http://schemas.openxmlformats.org/officeDocument/2006/relationships/diagramColors" Target="../diagrams/colors17.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QuickStyle" Target="../diagrams/quickStyle16.xml"/><Relationship Id="rId11" Type="http://schemas.openxmlformats.org/officeDocument/2006/relationships/diagramQuickStyle" Target="../diagrams/quickStyle17.xml"/><Relationship Id="rId5" Type="http://schemas.openxmlformats.org/officeDocument/2006/relationships/diagramLayout" Target="../diagrams/layout16.xml"/><Relationship Id="rId10" Type="http://schemas.openxmlformats.org/officeDocument/2006/relationships/diagramLayout" Target="../diagrams/layout17.xml"/><Relationship Id="rId4" Type="http://schemas.openxmlformats.org/officeDocument/2006/relationships/diagramData" Target="../diagrams/data16.xml"/><Relationship Id="rId9" Type="http://schemas.openxmlformats.org/officeDocument/2006/relationships/diagramData" Target="../diagrams/data17.xml"/></Relationships>
</file>

<file path=ppt/slides/_rels/slide14.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18" Type="http://schemas.microsoft.com/office/2007/relationships/diagramDrawing" Target="../diagrams/drawing20.xml"/><Relationship Id="rId3" Type="http://schemas.openxmlformats.org/officeDocument/2006/relationships/image" Target="../media/image6.png"/><Relationship Id="rId7" Type="http://schemas.openxmlformats.org/officeDocument/2006/relationships/diagramColors" Target="../diagrams/colors18.xml"/><Relationship Id="rId12" Type="http://schemas.openxmlformats.org/officeDocument/2006/relationships/diagramColors" Target="../diagrams/colors19.xml"/><Relationship Id="rId17" Type="http://schemas.openxmlformats.org/officeDocument/2006/relationships/diagramColors" Target="../diagrams/colors20.xml"/><Relationship Id="rId2" Type="http://schemas.openxmlformats.org/officeDocument/2006/relationships/image" Target="../media/image1.jpg"/><Relationship Id="rId16" Type="http://schemas.openxmlformats.org/officeDocument/2006/relationships/diagramQuickStyle" Target="../diagrams/quickStyle20.xml"/><Relationship Id="rId1" Type="http://schemas.openxmlformats.org/officeDocument/2006/relationships/slideLayout" Target="../slideLayouts/slideLayout1.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5" Type="http://schemas.openxmlformats.org/officeDocument/2006/relationships/diagramLayout" Target="../diagrams/layout20.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 Id="rId14" Type="http://schemas.openxmlformats.org/officeDocument/2006/relationships/diagramData" Target="../diagrams/data20.xml"/></Relationships>
</file>

<file path=ppt/slides/_rels/slide15.xml.rels><?xml version="1.0" encoding="UTF-8" standalone="yes"?>
<Relationships xmlns="http://schemas.openxmlformats.org/package/2006/relationships"><Relationship Id="rId8" Type="http://schemas.microsoft.com/office/2007/relationships/diagramDrawing" Target="../diagrams/drawing21.xml"/><Relationship Id="rId13" Type="http://schemas.microsoft.com/office/2007/relationships/diagramDrawing" Target="../diagrams/drawing22.xml"/><Relationship Id="rId18" Type="http://schemas.microsoft.com/office/2007/relationships/diagramDrawing" Target="../diagrams/drawing23.xml"/><Relationship Id="rId3" Type="http://schemas.openxmlformats.org/officeDocument/2006/relationships/image" Target="../media/image6.png"/><Relationship Id="rId7" Type="http://schemas.openxmlformats.org/officeDocument/2006/relationships/diagramColors" Target="../diagrams/colors21.xml"/><Relationship Id="rId12" Type="http://schemas.openxmlformats.org/officeDocument/2006/relationships/diagramColors" Target="../diagrams/colors22.xml"/><Relationship Id="rId17" Type="http://schemas.openxmlformats.org/officeDocument/2006/relationships/diagramColors" Target="../diagrams/colors23.xml"/><Relationship Id="rId2" Type="http://schemas.openxmlformats.org/officeDocument/2006/relationships/image" Target="../media/image1.jpg"/><Relationship Id="rId16" Type="http://schemas.openxmlformats.org/officeDocument/2006/relationships/diagramQuickStyle" Target="../diagrams/quickStyle23.xml"/><Relationship Id="rId1" Type="http://schemas.openxmlformats.org/officeDocument/2006/relationships/slideLayout" Target="../slideLayouts/slideLayout1.xml"/><Relationship Id="rId6" Type="http://schemas.openxmlformats.org/officeDocument/2006/relationships/diagramQuickStyle" Target="../diagrams/quickStyle21.xml"/><Relationship Id="rId11" Type="http://schemas.openxmlformats.org/officeDocument/2006/relationships/diagramQuickStyle" Target="../diagrams/quickStyle22.xml"/><Relationship Id="rId5" Type="http://schemas.openxmlformats.org/officeDocument/2006/relationships/diagramLayout" Target="../diagrams/layout21.xml"/><Relationship Id="rId15" Type="http://schemas.openxmlformats.org/officeDocument/2006/relationships/diagramLayout" Target="../diagrams/layout23.xml"/><Relationship Id="rId10" Type="http://schemas.openxmlformats.org/officeDocument/2006/relationships/diagramLayout" Target="../diagrams/layout22.xml"/><Relationship Id="rId4" Type="http://schemas.openxmlformats.org/officeDocument/2006/relationships/diagramData" Target="../diagrams/data21.xml"/><Relationship Id="rId9" Type="http://schemas.openxmlformats.org/officeDocument/2006/relationships/diagramData" Target="../diagrams/data22.xml"/><Relationship Id="rId14" Type="http://schemas.openxmlformats.org/officeDocument/2006/relationships/diagramData" Target="../diagrams/data23.xml"/></Relationships>
</file>

<file path=ppt/slides/_rels/slide16.xml.rels><?xml version="1.0" encoding="UTF-8" standalone="yes"?>
<Relationships xmlns="http://schemas.openxmlformats.org/package/2006/relationships"><Relationship Id="rId8" Type="http://schemas.microsoft.com/office/2007/relationships/diagramDrawing" Target="../diagrams/drawing24.xml"/><Relationship Id="rId13" Type="http://schemas.microsoft.com/office/2007/relationships/diagramDrawing" Target="../diagrams/drawing25.xml"/><Relationship Id="rId18" Type="http://schemas.microsoft.com/office/2007/relationships/diagramDrawing" Target="../diagrams/drawing26.xml"/><Relationship Id="rId3" Type="http://schemas.openxmlformats.org/officeDocument/2006/relationships/image" Target="../media/image6.png"/><Relationship Id="rId7" Type="http://schemas.openxmlformats.org/officeDocument/2006/relationships/diagramColors" Target="../diagrams/colors24.xml"/><Relationship Id="rId12" Type="http://schemas.openxmlformats.org/officeDocument/2006/relationships/diagramColors" Target="../diagrams/colors25.xml"/><Relationship Id="rId17" Type="http://schemas.openxmlformats.org/officeDocument/2006/relationships/diagramColors" Target="../diagrams/colors26.xml"/><Relationship Id="rId2" Type="http://schemas.openxmlformats.org/officeDocument/2006/relationships/image" Target="../media/image1.jpg"/><Relationship Id="rId16" Type="http://schemas.openxmlformats.org/officeDocument/2006/relationships/diagramQuickStyle" Target="../diagrams/quickStyle26.xml"/><Relationship Id="rId1" Type="http://schemas.openxmlformats.org/officeDocument/2006/relationships/slideLayout" Target="../slideLayouts/slideLayout1.xml"/><Relationship Id="rId6" Type="http://schemas.openxmlformats.org/officeDocument/2006/relationships/diagramQuickStyle" Target="../diagrams/quickStyle24.xml"/><Relationship Id="rId11" Type="http://schemas.openxmlformats.org/officeDocument/2006/relationships/diagramQuickStyle" Target="../diagrams/quickStyle25.xml"/><Relationship Id="rId5" Type="http://schemas.openxmlformats.org/officeDocument/2006/relationships/diagramLayout" Target="../diagrams/layout24.xml"/><Relationship Id="rId15" Type="http://schemas.openxmlformats.org/officeDocument/2006/relationships/diagramLayout" Target="../diagrams/layout26.xml"/><Relationship Id="rId10" Type="http://schemas.openxmlformats.org/officeDocument/2006/relationships/diagramLayout" Target="../diagrams/layout25.xml"/><Relationship Id="rId4" Type="http://schemas.openxmlformats.org/officeDocument/2006/relationships/diagramData" Target="../diagrams/data24.xml"/><Relationship Id="rId9" Type="http://schemas.openxmlformats.org/officeDocument/2006/relationships/diagramData" Target="../diagrams/data25.xml"/><Relationship Id="rId14" Type="http://schemas.openxmlformats.org/officeDocument/2006/relationships/diagramData" Target="../diagrams/data26.xml"/></Relationships>
</file>

<file path=ppt/slides/_rels/slide17.xml.rels><?xml version="1.0" encoding="UTF-8" standalone="yes"?>
<Relationships xmlns="http://schemas.openxmlformats.org/package/2006/relationships"><Relationship Id="rId8" Type="http://schemas.microsoft.com/office/2007/relationships/diagramDrawing" Target="../diagrams/drawing27.xml"/><Relationship Id="rId13" Type="http://schemas.microsoft.com/office/2007/relationships/diagramDrawing" Target="../diagrams/drawing28.xml"/><Relationship Id="rId18" Type="http://schemas.microsoft.com/office/2007/relationships/diagramDrawing" Target="../diagrams/drawing29.xml"/><Relationship Id="rId3" Type="http://schemas.openxmlformats.org/officeDocument/2006/relationships/image" Target="../media/image6.png"/><Relationship Id="rId7" Type="http://schemas.openxmlformats.org/officeDocument/2006/relationships/diagramColors" Target="../diagrams/colors27.xml"/><Relationship Id="rId12" Type="http://schemas.openxmlformats.org/officeDocument/2006/relationships/diagramColors" Target="../diagrams/colors28.xml"/><Relationship Id="rId17" Type="http://schemas.openxmlformats.org/officeDocument/2006/relationships/diagramColors" Target="../diagrams/colors29.xml"/><Relationship Id="rId2" Type="http://schemas.openxmlformats.org/officeDocument/2006/relationships/image" Target="../media/image1.jpg"/><Relationship Id="rId16" Type="http://schemas.openxmlformats.org/officeDocument/2006/relationships/diagramQuickStyle" Target="../diagrams/quickStyle29.xml"/><Relationship Id="rId1" Type="http://schemas.openxmlformats.org/officeDocument/2006/relationships/slideLayout" Target="../slideLayouts/slideLayout1.xml"/><Relationship Id="rId6" Type="http://schemas.openxmlformats.org/officeDocument/2006/relationships/diagramQuickStyle" Target="../diagrams/quickStyle27.xml"/><Relationship Id="rId11" Type="http://schemas.openxmlformats.org/officeDocument/2006/relationships/diagramQuickStyle" Target="../diagrams/quickStyle28.xml"/><Relationship Id="rId5" Type="http://schemas.openxmlformats.org/officeDocument/2006/relationships/diagramLayout" Target="../diagrams/layout27.xml"/><Relationship Id="rId15" Type="http://schemas.openxmlformats.org/officeDocument/2006/relationships/diagramLayout" Target="../diagrams/layout29.xml"/><Relationship Id="rId10" Type="http://schemas.openxmlformats.org/officeDocument/2006/relationships/diagramLayout" Target="../diagrams/layout28.xml"/><Relationship Id="rId4" Type="http://schemas.openxmlformats.org/officeDocument/2006/relationships/diagramData" Target="../diagrams/data27.xml"/><Relationship Id="rId9" Type="http://schemas.openxmlformats.org/officeDocument/2006/relationships/diagramData" Target="../diagrams/data28.xml"/><Relationship Id="rId14" Type="http://schemas.openxmlformats.org/officeDocument/2006/relationships/diagramData" Target="../diagrams/data29.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31.xml"/><Relationship Id="rId13" Type="http://schemas.openxmlformats.org/officeDocument/2006/relationships/diagramData" Target="../diagrams/data32.xml"/><Relationship Id="rId3" Type="http://schemas.openxmlformats.org/officeDocument/2006/relationships/diagramData" Target="../diagrams/data30.xml"/><Relationship Id="rId7" Type="http://schemas.microsoft.com/office/2007/relationships/diagramDrawing" Target="../diagrams/drawing30.xml"/><Relationship Id="rId12" Type="http://schemas.microsoft.com/office/2007/relationships/diagramDrawing" Target="../diagrams/drawing31.xml"/><Relationship Id="rId17" Type="http://schemas.microsoft.com/office/2007/relationships/diagramDrawing" Target="../diagrams/drawing32.xml"/><Relationship Id="rId2" Type="http://schemas.openxmlformats.org/officeDocument/2006/relationships/image" Target="../media/image1.jpg"/><Relationship Id="rId16" Type="http://schemas.openxmlformats.org/officeDocument/2006/relationships/diagramColors" Target="../diagrams/colors32.xml"/><Relationship Id="rId1" Type="http://schemas.openxmlformats.org/officeDocument/2006/relationships/slideLayout" Target="../slideLayouts/slideLayout1.xml"/><Relationship Id="rId6" Type="http://schemas.openxmlformats.org/officeDocument/2006/relationships/diagramColors" Target="../diagrams/colors30.xml"/><Relationship Id="rId11" Type="http://schemas.openxmlformats.org/officeDocument/2006/relationships/diagramColors" Target="../diagrams/colors31.xml"/><Relationship Id="rId5" Type="http://schemas.openxmlformats.org/officeDocument/2006/relationships/diagramQuickStyle" Target="../diagrams/quickStyle30.xml"/><Relationship Id="rId15" Type="http://schemas.openxmlformats.org/officeDocument/2006/relationships/diagramQuickStyle" Target="../diagrams/quickStyle32.xml"/><Relationship Id="rId10" Type="http://schemas.openxmlformats.org/officeDocument/2006/relationships/diagramQuickStyle" Target="../diagrams/quickStyle31.xml"/><Relationship Id="rId4" Type="http://schemas.openxmlformats.org/officeDocument/2006/relationships/diagramLayout" Target="../diagrams/layout30.xml"/><Relationship Id="rId9" Type="http://schemas.openxmlformats.org/officeDocument/2006/relationships/diagramLayout" Target="../diagrams/layout31.xml"/><Relationship Id="rId14" Type="http://schemas.openxmlformats.org/officeDocument/2006/relationships/diagramLayout" Target="../diagrams/layout32.xml"/></Relationships>
</file>

<file path=ppt/slides/_rels/slide19.xml.rels><?xml version="1.0" encoding="UTF-8" standalone="yes"?>
<Relationships xmlns="http://schemas.openxmlformats.org/package/2006/relationships"><Relationship Id="rId8" Type="http://schemas.microsoft.com/office/2007/relationships/diagramDrawing" Target="../diagrams/drawing33.xml"/><Relationship Id="rId13" Type="http://schemas.microsoft.com/office/2007/relationships/diagramDrawing" Target="../diagrams/drawing34.xml"/><Relationship Id="rId18" Type="http://schemas.microsoft.com/office/2007/relationships/diagramDrawing" Target="../diagrams/drawing35.xml"/><Relationship Id="rId3" Type="http://schemas.openxmlformats.org/officeDocument/2006/relationships/image" Target="../media/image6.png"/><Relationship Id="rId7" Type="http://schemas.openxmlformats.org/officeDocument/2006/relationships/diagramColors" Target="../diagrams/colors33.xml"/><Relationship Id="rId12" Type="http://schemas.openxmlformats.org/officeDocument/2006/relationships/diagramColors" Target="../diagrams/colors34.xml"/><Relationship Id="rId17" Type="http://schemas.openxmlformats.org/officeDocument/2006/relationships/diagramColors" Target="../diagrams/colors35.xml"/><Relationship Id="rId2" Type="http://schemas.openxmlformats.org/officeDocument/2006/relationships/image" Target="../media/image1.jpg"/><Relationship Id="rId16" Type="http://schemas.openxmlformats.org/officeDocument/2006/relationships/diagramQuickStyle" Target="../diagrams/quickStyle35.xml"/><Relationship Id="rId1" Type="http://schemas.openxmlformats.org/officeDocument/2006/relationships/slideLayout" Target="../slideLayouts/slideLayout1.xml"/><Relationship Id="rId6" Type="http://schemas.openxmlformats.org/officeDocument/2006/relationships/diagramQuickStyle" Target="../diagrams/quickStyle33.xml"/><Relationship Id="rId11" Type="http://schemas.openxmlformats.org/officeDocument/2006/relationships/diagramQuickStyle" Target="../diagrams/quickStyle34.xml"/><Relationship Id="rId5" Type="http://schemas.openxmlformats.org/officeDocument/2006/relationships/diagramLayout" Target="../diagrams/layout33.xml"/><Relationship Id="rId15" Type="http://schemas.openxmlformats.org/officeDocument/2006/relationships/diagramLayout" Target="../diagrams/layout35.xml"/><Relationship Id="rId10" Type="http://schemas.openxmlformats.org/officeDocument/2006/relationships/diagramLayout" Target="../diagrams/layout34.xml"/><Relationship Id="rId4" Type="http://schemas.openxmlformats.org/officeDocument/2006/relationships/diagramData" Target="../diagrams/data33.xml"/><Relationship Id="rId9" Type="http://schemas.openxmlformats.org/officeDocument/2006/relationships/diagramData" Target="../diagrams/data34.xml"/><Relationship Id="rId14" Type="http://schemas.openxmlformats.org/officeDocument/2006/relationships/diagramData" Target="../diagrams/data3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36.xml"/><Relationship Id="rId13" Type="http://schemas.microsoft.com/office/2007/relationships/diagramDrawing" Target="../diagrams/drawing37.xml"/><Relationship Id="rId3" Type="http://schemas.openxmlformats.org/officeDocument/2006/relationships/image" Target="../media/image6.png"/><Relationship Id="rId7" Type="http://schemas.openxmlformats.org/officeDocument/2006/relationships/diagramColors" Target="../diagrams/colors36.xml"/><Relationship Id="rId12" Type="http://schemas.openxmlformats.org/officeDocument/2006/relationships/diagramColors" Target="../diagrams/colors37.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QuickStyle" Target="../diagrams/quickStyle36.xml"/><Relationship Id="rId11" Type="http://schemas.openxmlformats.org/officeDocument/2006/relationships/diagramQuickStyle" Target="../diagrams/quickStyle37.xml"/><Relationship Id="rId5" Type="http://schemas.openxmlformats.org/officeDocument/2006/relationships/diagramLayout" Target="../diagrams/layout36.xml"/><Relationship Id="rId10" Type="http://schemas.openxmlformats.org/officeDocument/2006/relationships/diagramLayout" Target="../diagrams/layout37.xml"/><Relationship Id="rId4" Type="http://schemas.openxmlformats.org/officeDocument/2006/relationships/diagramData" Target="../diagrams/data36.xml"/><Relationship Id="rId9" Type="http://schemas.openxmlformats.org/officeDocument/2006/relationships/diagramData" Target="../diagrams/data37.xml"/></Relationships>
</file>

<file path=ppt/slides/_rels/slide21.xml.rels><?xml version="1.0" encoding="UTF-8" standalone="yes"?>
<Relationships xmlns="http://schemas.openxmlformats.org/package/2006/relationships"><Relationship Id="rId8" Type="http://schemas.microsoft.com/office/2007/relationships/diagramDrawing" Target="../diagrams/drawing38.xml"/><Relationship Id="rId13" Type="http://schemas.microsoft.com/office/2007/relationships/diagramDrawing" Target="../diagrams/drawing39.xml"/><Relationship Id="rId18" Type="http://schemas.microsoft.com/office/2007/relationships/diagramDrawing" Target="../diagrams/drawing40.xml"/><Relationship Id="rId3" Type="http://schemas.openxmlformats.org/officeDocument/2006/relationships/image" Target="../media/image6.png"/><Relationship Id="rId7" Type="http://schemas.openxmlformats.org/officeDocument/2006/relationships/diagramColors" Target="../diagrams/colors38.xml"/><Relationship Id="rId12" Type="http://schemas.openxmlformats.org/officeDocument/2006/relationships/diagramColors" Target="../diagrams/colors39.xml"/><Relationship Id="rId17" Type="http://schemas.openxmlformats.org/officeDocument/2006/relationships/diagramColors" Target="../diagrams/colors40.xml"/><Relationship Id="rId2" Type="http://schemas.openxmlformats.org/officeDocument/2006/relationships/image" Target="../media/image1.jpg"/><Relationship Id="rId16" Type="http://schemas.openxmlformats.org/officeDocument/2006/relationships/diagramQuickStyle" Target="../diagrams/quickStyle40.xml"/><Relationship Id="rId1" Type="http://schemas.openxmlformats.org/officeDocument/2006/relationships/slideLayout" Target="../slideLayouts/slideLayout1.xml"/><Relationship Id="rId6" Type="http://schemas.openxmlformats.org/officeDocument/2006/relationships/diagramQuickStyle" Target="../diagrams/quickStyle38.xml"/><Relationship Id="rId11" Type="http://schemas.openxmlformats.org/officeDocument/2006/relationships/diagramQuickStyle" Target="../diagrams/quickStyle39.xml"/><Relationship Id="rId5" Type="http://schemas.openxmlformats.org/officeDocument/2006/relationships/diagramLayout" Target="../diagrams/layout38.xml"/><Relationship Id="rId15" Type="http://schemas.openxmlformats.org/officeDocument/2006/relationships/diagramLayout" Target="../diagrams/layout40.xml"/><Relationship Id="rId10" Type="http://schemas.openxmlformats.org/officeDocument/2006/relationships/diagramLayout" Target="../diagrams/layout39.xml"/><Relationship Id="rId4" Type="http://schemas.openxmlformats.org/officeDocument/2006/relationships/diagramData" Target="../diagrams/data38.xml"/><Relationship Id="rId9" Type="http://schemas.openxmlformats.org/officeDocument/2006/relationships/diagramData" Target="../diagrams/data39.xml"/><Relationship Id="rId14" Type="http://schemas.openxmlformats.org/officeDocument/2006/relationships/diagramData" Target="../diagrams/data40.xml"/></Relationships>
</file>

<file path=ppt/slides/_rels/slide22.xml.rels><?xml version="1.0" encoding="UTF-8" standalone="yes"?>
<Relationships xmlns="http://schemas.openxmlformats.org/package/2006/relationships"><Relationship Id="rId8" Type="http://schemas.microsoft.com/office/2007/relationships/diagramDrawing" Target="../diagrams/drawing41.xml"/><Relationship Id="rId13" Type="http://schemas.microsoft.com/office/2007/relationships/diagramDrawing" Target="../diagrams/drawing42.xml"/><Relationship Id="rId3" Type="http://schemas.openxmlformats.org/officeDocument/2006/relationships/image" Target="../media/image6.png"/><Relationship Id="rId7" Type="http://schemas.openxmlformats.org/officeDocument/2006/relationships/diagramColors" Target="../diagrams/colors41.xml"/><Relationship Id="rId12" Type="http://schemas.openxmlformats.org/officeDocument/2006/relationships/diagramColors" Target="../diagrams/colors42.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QuickStyle" Target="../diagrams/quickStyle41.xml"/><Relationship Id="rId11" Type="http://schemas.openxmlformats.org/officeDocument/2006/relationships/diagramQuickStyle" Target="../diagrams/quickStyle42.xml"/><Relationship Id="rId5" Type="http://schemas.openxmlformats.org/officeDocument/2006/relationships/diagramLayout" Target="../diagrams/layout41.xml"/><Relationship Id="rId10" Type="http://schemas.openxmlformats.org/officeDocument/2006/relationships/diagramLayout" Target="../diagrams/layout42.xml"/><Relationship Id="rId4" Type="http://schemas.openxmlformats.org/officeDocument/2006/relationships/diagramData" Target="../diagrams/data41.xml"/><Relationship Id="rId9" Type="http://schemas.openxmlformats.org/officeDocument/2006/relationships/diagramData" Target="../diagrams/data42.xml"/></Relationships>
</file>

<file path=ppt/slides/_rels/slide23.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6.png"/><Relationship Id="rId7" Type="http://schemas.openxmlformats.org/officeDocument/2006/relationships/diagramColors" Target="../diagrams/colors43.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45.xml"/><Relationship Id="rId3" Type="http://schemas.openxmlformats.org/officeDocument/2006/relationships/diagramData" Target="../diagrams/data44.xml"/><Relationship Id="rId7" Type="http://schemas.microsoft.com/office/2007/relationships/diagramDrawing" Target="../diagrams/drawing44.xml"/><Relationship Id="rId12" Type="http://schemas.microsoft.com/office/2007/relationships/diagramDrawing" Target="../diagrams/drawing45.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Colors" Target="../diagrams/colors44.xml"/><Relationship Id="rId11" Type="http://schemas.openxmlformats.org/officeDocument/2006/relationships/diagramColors" Target="../diagrams/colors45.xml"/><Relationship Id="rId5" Type="http://schemas.openxmlformats.org/officeDocument/2006/relationships/diagramQuickStyle" Target="../diagrams/quickStyle44.xml"/><Relationship Id="rId10" Type="http://schemas.openxmlformats.org/officeDocument/2006/relationships/diagramQuickStyle" Target="../diagrams/quickStyle45.xml"/><Relationship Id="rId4" Type="http://schemas.openxmlformats.org/officeDocument/2006/relationships/diagramLayout" Target="../diagrams/layout44.xml"/><Relationship Id="rId9" Type="http://schemas.openxmlformats.org/officeDocument/2006/relationships/diagramLayout" Target="../diagrams/layout45.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47.xml"/><Relationship Id="rId3" Type="http://schemas.openxmlformats.org/officeDocument/2006/relationships/diagramData" Target="../diagrams/data46.xml"/><Relationship Id="rId7" Type="http://schemas.microsoft.com/office/2007/relationships/diagramDrawing" Target="../diagrams/drawing46.xml"/><Relationship Id="rId12" Type="http://schemas.microsoft.com/office/2007/relationships/diagramDrawing" Target="../diagrams/drawing47.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diagramColors" Target="../diagrams/colors46.xml"/><Relationship Id="rId11" Type="http://schemas.openxmlformats.org/officeDocument/2006/relationships/diagramColors" Target="../diagrams/colors47.xml"/><Relationship Id="rId5" Type="http://schemas.openxmlformats.org/officeDocument/2006/relationships/diagramQuickStyle" Target="../diagrams/quickStyle46.xml"/><Relationship Id="rId10" Type="http://schemas.openxmlformats.org/officeDocument/2006/relationships/diagramQuickStyle" Target="../diagrams/quickStyle47.xml"/><Relationship Id="rId4" Type="http://schemas.openxmlformats.org/officeDocument/2006/relationships/diagramLayout" Target="../diagrams/layout46.xml"/><Relationship Id="rId9" Type="http://schemas.openxmlformats.org/officeDocument/2006/relationships/diagramLayout" Target="../diagrams/layout47.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49.xml"/><Relationship Id="rId13" Type="http://schemas.openxmlformats.org/officeDocument/2006/relationships/diagramData" Target="../diagrams/data50.xml"/><Relationship Id="rId3" Type="http://schemas.openxmlformats.org/officeDocument/2006/relationships/diagramData" Target="../diagrams/data48.xml"/><Relationship Id="rId7" Type="http://schemas.microsoft.com/office/2007/relationships/diagramDrawing" Target="../diagrams/drawing48.xml"/><Relationship Id="rId12" Type="http://schemas.microsoft.com/office/2007/relationships/diagramDrawing" Target="../diagrams/drawing49.xml"/><Relationship Id="rId17" Type="http://schemas.microsoft.com/office/2007/relationships/diagramDrawing" Target="../diagrams/drawing50.xml"/><Relationship Id="rId2" Type="http://schemas.openxmlformats.org/officeDocument/2006/relationships/image" Target="../media/image1.jpg"/><Relationship Id="rId16" Type="http://schemas.openxmlformats.org/officeDocument/2006/relationships/diagramColors" Target="../diagrams/colors50.xml"/><Relationship Id="rId1" Type="http://schemas.openxmlformats.org/officeDocument/2006/relationships/slideLayout" Target="../slideLayouts/slideLayout1.xml"/><Relationship Id="rId6" Type="http://schemas.openxmlformats.org/officeDocument/2006/relationships/diagramColors" Target="../diagrams/colors48.xml"/><Relationship Id="rId11" Type="http://schemas.openxmlformats.org/officeDocument/2006/relationships/diagramColors" Target="../diagrams/colors49.xml"/><Relationship Id="rId5" Type="http://schemas.openxmlformats.org/officeDocument/2006/relationships/diagramQuickStyle" Target="../diagrams/quickStyle48.xml"/><Relationship Id="rId15" Type="http://schemas.openxmlformats.org/officeDocument/2006/relationships/diagramQuickStyle" Target="../diagrams/quickStyle50.xml"/><Relationship Id="rId10" Type="http://schemas.openxmlformats.org/officeDocument/2006/relationships/diagramQuickStyle" Target="../diagrams/quickStyle49.xml"/><Relationship Id="rId4" Type="http://schemas.openxmlformats.org/officeDocument/2006/relationships/diagramLayout" Target="../diagrams/layout48.xml"/><Relationship Id="rId9" Type="http://schemas.openxmlformats.org/officeDocument/2006/relationships/diagramLayout" Target="../diagrams/layout49.xml"/><Relationship Id="rId14" Type="http://schemas.openxmlformats.org/officeDocument/2006/relationships/diagramLayout" Target="../diagrams/layout50.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52.xml"/><Relationship Id="rId13" Type="http://schemas.openxmlformats.org/officeDocument/2006/relationships/diagramData" Target="../diagrams/data53.xml"/><Relationship Id="rId3" Type="http://schemas.openxmlformats.org/officeDocument/2006/relationships/diagramData" Target="../diagrams/data51.xml"/><Relationship Id="rId7" Type="http://schemas.microsoft.com/office/2007/relationships/diagramDrawing" Target="../diagrams/drawing51.xml"/><Relationship Id="rId12" Type="http://schemas.microsoft.com/office/2007/relationships/diagramDrawing" Target="../diagrams/drawing52.xml"/><Relationship Id="rId17" Type="http://schemas.microsoft.com/office/2007/relationships/diagramDrawing" Target="../diagrams/drawing53.xml"/><Relationship Id="rId2" Type="http://schemas.openxmlformats.org/officeDocument/2006/relationships/image" Target="../media/image1.jpg"/><Relationship Id="rId16" Type="http://schemas.openxmlformats.org/officeDocument/2006/relationships/diagramColors" Target="../diagrams/colors53.xml"/><Relationship Id="rId1" Type="http://schemas.openxmlformats.org/officeDocument/2006/relationships/slideLayout" Target="../slideLayouts/slideLayout1.xml"/><Relationship Id="rId6" Type="http://schemas.openxmlformats.org/officeDocument/2006/relationships/diagramColors" Target="../diagrams/colors51.xml"/><Relationship Id="rId11" Type="http://schemas.openxmlformats.org/officeDocument/2006/relationships/diagramColors" Target="../diagrams/colors52.xml"/><Relationship Id="rId5" Type="http://schemas.openxmlformats.org/officeDocument/2006/relationships/diagramQuickStyle" Target="../diagrams/quickStyle51.xml"/><Relationship Id="rId15" Type="http://schemas.openxmlformats.org/officeDocument/2006/relationships/diagramQuickStyle" Target="../diagrams/quickStyle53.xml"/><Relationship Id="rId10" Type="http://schemas.openxmlformats.org/officeDocument/2006/relationships/diagramQuickStyle" Target="../diagrams/quickStyle52.xml"/><Relationship Id="rId4" Type="http://schemas.openxmlformats.org/officeDocument/2006/relationships/diagramLayout" Target="../diagrams/layout51.xml"/><Relationship Id="rId9" Type="http://schemas.openxmlformats.org/officeDocument/2006/relationships/diagramLayout" Target="../diagrams/layout52.xml"/><Relationship Id="rId14" Type="http://schemas.openxmlformats.org/officeDocument/2006/relationships/diagramLayout" Target="../diagrams/layout53.xml"/></Relationships>
</file>

<file path=ppt/slides/_rels/slide3.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12.xml"/><Relationship Id="rId7" Type="http://schemas.openxmlformats.org/officeDocument/2006/relationships/slide" Target="slide14.xml"/><Relationship Id="rId12" Type="http://schemas.openxmlformats.org/officeDocument/2006/relationships/slide" Target="slide21.xm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15.xml"/><Relationship Id="rId11" Type="http://schemas.openxmlformats.org/officeDocument/2006/relationships/slide" Target="slide20.xml"/><Relationship Id="rId5" Type="http://schemas.openxmlformats.org/officeDocument/2006/relationships/slide" Target="slide11.xml"/><Relationship Id="rId10" Type="http://schemas.openxmlformats.org/officeDocument/2006/relationships/slide" Target="slide17.xml"/><Relationship Id="rId4" Type="http://schemas.openxmlformats.org/officeDocument/2006/relationships/slide" Target="slide13.xml"/><Relationship Id="rId9" Type="http://schemas.openxmlformats.org/officeDocument/2006/relationships/slide" Target="slide19.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image" Target="../media/image1.jpg"/><Relationship Id="rId16" Type="http://schemas.openxmlformats.org/officeDocument/2006/relationships/diagramColors" Target="../diagrams/colors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 y="25148"/>
            <a:ext cx="12169069" cy="8098379"/>
          </a:xfrm>
          <a:prstGeom prst="rect">
            <a:avLst/>
          </a:prstGeom>
        </p:spPr>
      </p:pic>
      <p:sp>
        <p:nvSpPr>
          <p:cNvPr id="14" name="Rectángulo 13"/>
          <p:cNvSpPr/>
          <p:nvPr/>
        </p:nvSpPr>
        <p:spPr>
          <a:xfrm>
            <a:off x="0" y="3548998"/>
            <a:ext cx="12192000" cy="1692322"/>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7" name="CuadroTexto 6"/>
          <p:cNvSpPr txBox="1"/>
          <p:nvPr/>
        </p:nvSpPr>
        <p:spPr>
          <a:xfrm>
            <a:off x="7926517" y="4056605"/>
            <a:ext cx="3360217" cy="677108"/>
          </a:xfrm>
          <a:prstGeom prst="rect">
            <a:avLst/>
          </a:prstGeom>
          <a:noFill/>
        </p:spPr>
        <p:txBody>
          <a:bodyPr wrap="square" rtlCol="0">
            <a:spAutoFit/>
          </a:bodyPr>
          <a:lstStyle/>
          <a:p>
            <a:r>
              <a:rPr lang="es-CL" sz="2000" b="1" dirty="0" smtClean="0">
                <a:solidFill>
                  <a:schemeClr val="accent1">
                    <a:lumMod val="50000"/>
                  </a:schemeClr>
                </a:solidFill>
                <a:latin typeface="gobCL"/>
              </a:rPr>
              <a:t>PRESENTACIÓN AVANCES </a:t>
            </a:r>
          </a:p>
          <a:p>
            <a:r>
              <a:rPr lang="es-CL" b="1" dirty="0" smtClean="0">
                <a:solidFill>
                  <a:schemeClr val="accent1">
                    <a:lumMod val="50000"/>
                  </a:schemeClr>
                </a:solidFill>
                <a:latin typeface="gobCL"/>
              </a:rPr>
              <a:t>Septiembre 2019</a:t>
            </a:r>
          </a:p>
        </p:txBody>
      </p:sp>
      <p:sp>
        <p:nvSpPr>
          <p:cNvPr id="8" name="Rectángulo redondeado 7"/>
          <p:cNvSpPr/>
          <p:nvPr/>
        </p:nvSpPr>
        <p:spPr>
          <a:xfrm flipH="1">
            <a:off x="7816711" y="3754004"/>
            <a:ext cx="45719" cy="12823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4" name="Rectángulo redondeado 23"/>
          <p:cNvSpPr/>
          <p:nvPr/>
        </p:nvSpPr>
        <p:spPr>
          <a:xfrm>
            <a:off x="-22930" y="160110"/>
            <a:ext cx="1118943" cy="60647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3" name="Rectángulo redondeado 22"/>
          <p:cNvSpPr/>
          <p:nvPr/>
        </p:nvSpPr>
        <p:spPr>
          <a:xfrm>
            <a:off x="644749" y="583330"/>
            <a:ext cx="938390" cy="62802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redondeado 21"/>
          <p:cNvSpPr/>
          <p:nvPr/>
        </p:nvSpPr>
        <p:spPr>
          <a:xfrm>
            <a:off x="1109661" y="916909"/>
            <a:ext cx="952892" cy="6614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2538" y="635175"/>
            <a:ext cx="482412" cy="409460"/>
          </a:xfrm>
          <a:prstGeom prst="rect">
            <a:avLst/>
          </a:prstGeom>
        </p:spPr>
      </p:pic>
      <p:grpSp>
        <p:nvGrpSpPr>
          <p:cNvPr id="12" name="Grupo 11"/>
          <p:cNvGrpSpPr/>
          <p:nvPr/>
        </p:nvGrpSpPr>
        <p:grpSpPr>
          <a:xfrm>
            <a:off x="196518" y="229306"/>
            <a:ext cx="778149" cy="399958"/>
            <a:chOff x="715135" y="281228"/>
            <a:chExt cx="1732236" cy="890346"/>
          </a:xfrm>
        </p:grpSpPr>
        <p:pic>
          <p:nvPicPr>
            <p:cNvPr id="10" name="Imagen 9"/>
            <p:cNvPicPr>
              <a:picLocks noChangeAspect="1"/>
            </p:cNvPicPr>
            <p:nvPr/>
          </p:nvPicPr>
          <p:blipFill>
            <a:blip r:embed="rId4"/>
            <a:stretch>
              <a:fillRect/>
            </a:stretch>
          </p:blipFill>
          <p:spPr>
            <a:xfrm>
              <a:off x="715135" y="281228"/>
              <a:ext cx="1728928" cy="890346"/>
            </a:xfrm>
            <a:prstGeom prst="rect">
              <a:avLst/>
            </a:prstGeom>
          </p:spPr>
        </p:pic>
        <p:pic>
          <p:nvPicPr>
            <p:cNvPr id="11" name="Imagen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21794" y="281228"/>
              <a:ext cx="825577" cy="884873"/>
            </a:xfrm>
            <a:prstGeom prst="rect">
              <a:avLst/>
            </a:prstGeom>
          </p:spPr>
        </p:pic>
      </p:grpSp>
      <p:pic>
        <p:nvPicPr>
          <p:cNvPr id="13" name="11 Imagen"/>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5817" y="1113126"/>
            <a:ext cx="761711" cy="307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CuadroTexto 26"/>
          <p:cNvSpPr txBox="1"/>
          <p:nvPr/>
        </p:nvSpPr>
        <p:spPr>
          <a:xfrm>
            <a:off x="4844397" y="4074337"/>
            <a:ext cx="3360217" cy="584775"/>
          </a:xfrm>
          <a:prstGeom prst="rect">
            <a:avLst/>
          </a:prstGeom>
          <a:noFill/>
        </p:spPr>
        <p:txBody>
          <a:bodyPr wrap="square" rtlCol="0">
            <a:spAutoFit/>
          </a:bodyPr>
          <a:lstStyle/>
          <a:p>
            <a:r>
              <a:rPr lang="es-CL" sz="3200" b="1" dirty="0" smtClean="0">
                <a:solidFill>
                  <a:schemeClr val="accent1">
                    <a:lumMod val="75000"/>
                  </a:schemeClr>
                </a:solidFill>
                <a:latin typeface="gobCL"/>
              </a:rPr>
              <a:t>PLAN IMPULSO</a:t>
            </a:r>
            <a:endParaRPr lang="es-CL" sz="2800" b="1" dirty="0" smtClean="0">
              <a:solidFill>
                <a:schemeClr val="accent1">
                  <a:lumMod val="75000"/>
                </a:schemeClr>
              </a:solidFill>
              <a:latin typeface="gobCL"/>
            </a:endParaRPr>
          </a:p>
        </p:txBody>
      </p:sp>
    </p:spTree>
    <p:extLst>
      <p:ext uri="{BB962C8B-B14F-4D97-AF65-F5344CB8AC3E}">
        <p14:creationId xmlns:p14="http://schemas.microsoft.com/office/powerpoint/2010/main" val="69409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8" grpId="0" animBg="1"/>
      <p:bldP spid="24" grpId="0" animBg="1"/>
      <p:bldP spid="23" grpId="0" animBg="1"/>
      <p:bldP spid="22"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3" name="Diagrama 2"/>
          <p:cNvGraphicFramePr/>
          <p:nvPr>
            <p:extLst>
              <p:ext uri="{D42A27DB-BD31-4B8C-83A1-F6EECF244321}">
                <p14:modId xmlns:p14="http://schemas.microsoft.com/office/powerpoint/2010/main" val="2831614076"/>
              </p:ext>
            </p:extLst>
          </p:nvPr>
        </p:nvGraphicFramePr>
        <p:xfrm>
          <a:off x="428531" y="1826721"/>
          <a:ext cx="5149310" cy="19944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CuadroTexto 20"/>
          <p:cNvSpPr txBox="1"/>
          <p:nvPr/>
        </p:nvSpPr>
        <p:spPr>
          <a:xfrm>
            <a:off x="428531" y="1303501"/>
            <a:ext cx="2915169" cy="523220"/>
          </a:xfrm>
          <a:prstGeom prst="rect">
            <a:avLst/>
          </a:prstGeom>
          <a:noFill/>
          <a:effectLst/>
        </p:spPr>
        <p:txBody>
          <a:bodyPr wrap="square" rtlCol="0">
            <a:spAutoFit/>
          </a:bodyPr>
          <a:lstStyle/>
          <a:p>
            <a:r>
              <a:rPr lang="es-CL" sz="2800" b="1" dirty="0" smtClean="0">
                <a:solidFill>
                  <a:schemeClr val="accent1">
                    <a:lumMod val="75000"/>
                  </a:schemeClr>
                </a:solidFill>
              </a:rPr>
              <a:t>SALUD</a:t>
            </a:r>
            <a:endParaRPr lang="es-CL" sz="2800" b="1" dirty="0">
              <a:solidFill>
                <a:schemeClr val="accent1">
                  <a:lumMod val="75000"/>
                </a:schemeClr>
              </a:solidFill>
            </a:endParaRPr>
          </a:p>
        </p:txBody>
      </p:sp>
      <p:sp>
        <p:nvSpPr>
          <p:cNvPr id="6" name="CuadroTexto 5"/>
          <p:cNvSpPr txBox="1"/>
          <p:nvPr/>
        </p:nvSpPr>
        <p:spPr>
          <a:xfrm>
            <a:off x="5278789" y="2265054"/>
            <a:ext cx="3960745" cy="1446550"/>
          </a:xfrm>
          <a:prstGeom prst="rect">
            <a:avLst/>
          </a:prstGeom>
          <a:noFill/>
        </p:spPr>
        <p:txBody>
          <a:bodyPr wrap="square" rtlCol="0">
            <a:spAutoFit/>
          </a:bodyPr>
          <a:lstStyle/>
          <a:p>
            <a:pPr algn="just"/>
            <a:r>
              <a:rPr lang="es-CL" sz="1400" dirty="0" smtClean="0">
                <a:solidFill>
                  <a:schemeClr val="accent1">
                    <a:lumMod val="75000"/>
                  </a:schemeClr>
                </a:solidFill>
              </a:rPr>
              <a:t>Las obras </a:t>
            </a:r>
            <a:r>
              <a:rPr lang="es-CL" sz="1400" dirty="0">
                <a:solidFill>
                  <a:schemeClr val="accent1">
                    <a:lumMod val="75000"/>
                  </a:schemeClr>
                </a:solidFill>
              </a:rPr>
              <a:t>de los hospitales de </a:t>
            </a:r>
            <a:r>
              <a:rPr lang="es-CL" sz="1400" dirty="0" err="1">
                <a:solidFill>
                  <a:schemeClr val="accent1">
                    <a:lumMod val="75000"/>
                  </a:schemeClr>
                </a:solidFill>
              </a:rPr>
              <a:t>Carahue</a:t>
            </a:r>
            <a:r>
              <a:rPr lang="es-CL" sz="1400" dirty="0">
                <a:solidFill>
                  <a:schemeClr val="accent1">
                    <a:lumMod val="75000"/>
                  </a:schemeClr>
                </a:solidFill>
              </a:rPr>
              <a:t> (91%), </a:t>
            </a:r>
            <a:r>
              <a:rPr lang="es-CL" sz="1400" dirty="0" err="1">
                <a:solidFill>
                  <a:schemeClr val="accent1">
                    <a:lumMod val="75000"/>
                  </a:schemeClr>
                </a:solidFill>
              </a:rPr>
              <a:t>Curacautín</a:t>
            </a:r>
            <a:r>
              <a:rPr lang="es-CL" sz="1400" dirty="0">
                <a:solidFill>
                  <a:schemeClr val="accent1">
                    <a:lumMod val="75000"/>
                  </a:schemeClr>
                </a:solidFill>
              </a:rPr>
              <a:t> (15%), </a:t>
            </a:r>
            <a:r>
              <a:rPr lang="es-CL" sz="1400" dirty="0" err="1">
                <a:solidFill>
                  <a:schemeClr val="accent1">
                    <a:lumMod val="75000"/>
                  </a:schemeClr>
                </a:solidFill>
              </a:rPr>
              <a:t>Pitrufquén</a:t>
            </a:r>
            <a:r>
              <a:rPr lang="es-CL" sz="1400" dirty="0">
                <a:solidFill>
                  <a:schemeClr val="accent1">
                    <a:lumMod val="75000"/>
                  </a:schemeClr>
                </a:solidFill>
              </a:rPr>
              <a:t> (92%) y </a:t>
            </a:r>
            <a:r>
              <a:rPr lang="es-CL" sz="1400" dirty="0" err="1">
                <a:solidFill>
                  <a:schemeClr val="accent1">
                    <a:lumMod val="75000"/>
                  </a:schemeClr>
                </a:solidFill>
              </a:rPr>
              <a:t>Cunco</a:t>
            </a:r>
            <a:r>
              <a:rPr lang="es-CL" sz="1400" dirty="0">
                <a:solidFill>
                  <a:schemeClr val="accent1">
                    <a:lumMod val="75000"/>
                  </a:schemeClr>
                </a:solidFill>
              </a:rPr>
              <a:t> (92%), detenidos por </a:t>
            </a:r>
            <a:r>
              <a:rPr lang="es-CL" sz="1400" dirty="0" smtClean="0">
                <a:solidFill>
                  <a:schemeClr val="accent1">
                    <a:lumMod val="75000"/>
                  </a:schemeClr>
                </a:solidFill>
              </a:rPr>
              <a:t>quiebra de empresa contratista.</a:t>
            </a:r>
          </a:p>
          <a:p>
            <a:pPr algn="just"/>
            <a:r>
              <a:rPr lang="es-CL" sz="1400" dirty="0" smtClean="0">
                <a:solidFill>
                  <a:schemeClr val="accent1">
                    <a:lumMod val="75000"/>
                  </a:schemeClr>
                </a:solidFill>
              </a:rPr>
              <a:t>Proyectado reinicio de obras para los 4 hospitales en el </a:t>
            </a:r>
            <a:r>
              <a:rPr lang="es-CL" sz="1400" dirty="0">
                <a:solidFill>
                  <a:schemeClr val="accent1">
                    <a:lumMod val="75000"/>
                  </a:schemeClr>
                </a:solidFill>
              </a:rPr>
              <a:t>último trimestre de </a:t>
            </a:r>
            <a:r>
              <a:rPr lang="es-CL" sz="1400" dirty="0" smtClean="0">
                <a:solidFill>
                  <a:schemeClr val="accent1">
                    <a:lumMod val="75000"/>
                  </a:schemeClr>
                </a:solidFill>
              </a:rPr>
              <a:t>2019</a:t>
            </a:r>
            <a:r>
              <a:rPr lang="es-CL" sz="1200" dirty="0" smtClean="0">
                <a:solidFill>
                  <a:schemeClr val="accent1">
                    <a:lumMod val="75000"/>
                  </a:schemeClr>
                </a:solidFill>
              </a:rPr>
              <a:t>.</a:t>
            </a:r>
            <a:endParaRPr lang="es-CL" sz="1200" dirty="0">
              <a:solidFill>
                <a:schemeClr val="accent1">
                  <a:lumMod val="75000"/>
                </a:schemeClr>
              </a:solidFill>
            </a:endParaRPr>
          </a:p>
          <a:p>
            <a:pPr algn="just"/>
            <a:endParaRPr lang="es-CL" dirty="0"/>
          </a:p>
        </p:txBody>
      </p:sp>
      <p:graphicFrame>
        <p:nvGraphicFramePr>
          <p:cNvPr id="7" name="Diagrama 6"/>
          <p:cNvGraphicFramePr/>
          <p:nvPr>
            <p:extLst>
              <p:ext uri="{D42A27DB-BD31-4B8C-83A1-F6EECF244321}">
                <p14:modId xmlns:p14="http://schemas.microsoft.com/office/powerpoint/2010/main" val="2566273432"/>
              </p:ext>
            </p:extLst>
          </p:nvPr>
        </p:nvGraphicFramePr>
        <p:xfrm>
          <a:off x="926432" y="3821176"/>
          <a:ext cx="5570621" cy="25694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a 7"/>
          <p:cNvGraphicFramePr/>
          <p:nvPr>
            <p:extLst>
              <p:ext uri="{D42A27DB-BD31-4B8C-83A1-F6EECF244321}">
                <p14:modId xmlns:p14="http://schemas.microsoft.com/office/powerpoint/2010/main" val="435205993"/>
              </p:ext>
            </p:extLst>
          </p:nvPr>
        </p:nvGraphicFramePr>
        <p:xfrm>
          <a:off x="7014994" y="2810307"/>
          <a:ext cx="5068090" cy="180259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a 8"/>
          <p:cNvGraphicFramePr/>
          <p:nvPr>
            <p:extLst>
              <p:ext uri="{D42A27DB-BD31-4B8C-83A1-F6EECF244321}">
                <p14:modId xmlns:p14="http://schemas.microsoft.com/office/powerpoint/2010/main" val="1368402764"/>
              </p:ext>
            </p:extLst>
          </p:nvPr>
        </p:nvGraphicFramePr>
        <p:xfrm>
          <a:off x="6220326" y="4722473"/>
          <a:ext cx="5125453" cy="166813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Tree>
    <p:extLst>
      <p:ext uri="{BB962C8B-B14F-4D97-AF65-F5344CB8AC3E}">
        <p14:creationId xmlns:p14="http://schemas.microsoft.com/office/powerpoint/2010/main" val="303660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21" grpId="0"/>
      <p:bldP spid="6" grpId="0"/>
      <p:bldGraphic spid="7" grpId="0">
        <p:bldAsOne/>
      </p:bldGraphic>
      <p:bldGraphic spid="8" grpId="0">
        <p:bldAsOne/>
      </p:bldGraphic>
      <p:bldGraphic spid="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2915169" cy="523220"/>
          </a:xfrm>
          <a:prstGeom prst="rect">
            <a:avLst/>
          </a:prstGeom>
          <a:noFill/>
          <a:effectLst/>
        </p:spPr>
        <p:txBody>
          <a:bodyPr wrap="square" rtlCol="0">
            <a:spAutoFit/>
          </a:bodyPr>
          <a:lstStyle/>
          <a:p>
            <a:r>
              <a:rPr lang="es-CL" sz="2800" b="1" dirty="0" smtClean="0">
                <a:solidFill>
                  <a:schemeClr val="accent1">
                    <a:lumMod val="75000"/>
                  </a:schemeClr>
                </a:solidFill>
              </a:rPr>
              <a:t>AGRICULTURA</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194203779"/>
              </p:ext>
            </p:extLst>
          </p:nvPr>
        </p:nvGraphicFramePr>
        <p:xfrm>
          <a:off x="253655" y="2016781"/>
          <a:ext cx="5475647" cy="1556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p:cNvGraphicFramePr/>
          <p:nvPr>
            <p:extLst>
              <p:ext uri="{D42A27DB-BD31-4B8C-83A1-F6EECF244321}">
                <p14:modId xmlns:p14="http://schemas.microsoft.com/office/powerpoint/2010/main" val="3334420604"/>
              </p:ext>
            </p:extLst>
          </p:nvPr>
        </p:nvGraphicFramePr>
        <p:xfrm>
          <a:off x="957445" y="3854371"/>
          <a:ext cx="5105510" cy="15823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a 10"/>
          <p:cNvGraphicFramePr/>
          <p:nvPr>
            <p:extLst>
              <p:ext uri="{D42A27DB-BD31-4B8C-83A1-F6EECF244321}">
                <p14:modId xmlns:p14="http://schemas.microsoft.com/office/powerpoint/2010/main" val="1321656717"/>
              </p:ext>
            </p:extLst>
          </p:nvPr>
        </p:nvGraphicFramePr>
        <p:xfrm>
          <a:off x="5021483" y="1646224"/>
          <a:ext cx="4956649" cy="16068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6" name="Diagrama 15"/>
          <p:cNvGraphicFramePr/>
          <p:nvPr>
            <p:extLst>
              <p:ext uri="{D42A27DB-BD31-4B8C-83A1-F6EECF244321}">
                <p14:modId xmlns:p14="http://schemas.microsoft.com/office/powerpoint/2010/main" val="1983228220"/>
              </p:ext>
            </p:extLst>
          </p:nvPr>
        </p:nvGraphicFramePr>
        <p:xfrm>
          <a:off x="6853869" y="3436519"/>
          <a:ext cx="4547217" cy="143849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8" name="Diagrama 17"/>
          <p:cNvGraphicFramePr/>
          <p:nvPr>
            <p:extLst>
              <p:ext uri="{D42A27DB-BD31-4B8C-83A1-F6EECF244321}">
                <p14:modId xmlns:p14="http://schemas.microsoft.com/office/powerpoint/2010/main" val="3154937388"/>
              </p:ext>
            </p:extLst>
          </p:nvPr>
        </p:nvGraphicFramePr>
        <p:xfrm>
          <a:off x="5418160" y="4986412"/>
          <a:ext cx="5982925" cy="171222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Tree>
    <p:extLst>
      <p:ext uri="{BB962C8B-B14F-4D97-AF65-F5344CB8AC3E}">
        <p14:creationId xmlns:p14="http://schemas.microsoft.com/office/powerpoint/2010/main" val="16778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0" grpId="0">
        <p:bldAsOne/>
      </p:bldGraphic>
      <p:bldGraphic spid="11" grpId="0">
        <p:bldAsOne/>
      </p:bldGraphic>
      <p:bldGraphic spid="16" grpId="0">
        <p:bldAsOne/>
      </p:bldGraphic>
      <p:bldGraphic spid="18"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4129821" cy="523220"/>
          </a:xfrm>
          <a:prstGeom prst="rect">
            <a:avLst/>
          </a:prstGeom>
          <a:noFill/>
          <a:effectLst/>
        </p:spPr>
        <p:txBody>
          <a:bodyPr wrap="square" rtlCol="0">
            <a:spAutoFit/>
          </a:bodyPr>
          <a:lstStyle/>
          <a:p>
            <a:r>
              <a:rPr lang="es-CL" sz="2800" b="1" dirty="0" smtClean="0">
                <a:solidFill>
                  <a:schemeClr val="accent1">
                    <a:lumMod val="75000"/>
                  </a:schemeClr>
                </a:solidFill>
              </a:rPr>
              <a:t>AGRICULTURA - RIEGO</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2334935226"/>
              </p:ext>
            </p:extLst>
          </p:nvPr>
        </p:nvGraphicFramePr>
        <p:xfrm>
          <a:off x="253655" y="2016781"/>
          <a:ext cx="5269702" cy="17202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a 10"/>
          <p:cNvGraphicFramePr/>
          <p:nvPr>
            <p:extLst>
              <p:ext uri="{D42A27DB-BD31-4B8C-83A1-F6EECF244321}">
                <p14:modId xmlns:p14="http://schemas.microsoft.com/office/powerpoint/2010/main" val="721246542"/>
              </p:ext>
            </p:extLst>
          </p:nvPr>
        </p:nvGraphicFramePr>
        <p:xfrm>
          <a:off x="732895" y="4264802"/>
          <a:ext cx="4956649" cy="160687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Diagrama 15"/>
          <p:cNvGraphicFramePr/>
          <p:nvPr>
            <p:extLst>
              <p:ext uri="{D42A27DB-BD31-4B8C-83A1-F6EECF244321}">
                <p14:modId xmlns:p14="http://schemas.microsoft.com/office/powerpoint/2010/main" val="1631235638"/>
              </p:ext>
            </p:extLst>
          </p:nvPr>
        </p:nvGraphicFramePr>
        <p:xfrm>
          <a:off x="5523356" y="2016781"/>
          <a:ext cx="6306693" cy="4298293"/>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98703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1" grpId="0">
        <p:bldAsOne/>
      </p:bldGraphic>
      <p:bldGraphic spid="1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3468385" cy="523220"/>
          </a:xfrm>
          <a:prstGeom prst="rect">
            <a:avLst/>
          </a:prstGeom>
          <a:noFill/>
          <a:effectLst/>
        </p:spPr>
        <p:txBody>
          <a:bodyPr wrap="square" rtlCol="0">
            <a:spAutoFit/>
          </a:bodyPr>
          <a:lstStyle/>
          <a:p>
            <a:r>
              <a:rPr lang="es-CL" sz="2800" b="1" dirty="0" smtClean="0">
                <a:solidFill>
                  <a:schemeClr val="accent1">
                    <a:lumMod val="75000"/>
                  </a:schemeClr>
                </a:solidFill>
              </a:rPr>
              <a:t>DESARROLLO </a:t>
            </a:r>
            <a:r>
              <a:rPr lang="es-CL" sz="2800" b="1" dirty="0">
                <a:solidFill>
                  <a:schemeClr val="accent1">
                    <a:lumMod val="75000"/>
                  </a:schemeClr>
                </a:solidFill>
              </a:rPr>
              <a:t>RURAL</a:t>
            </a:r>
          </a:p>
        </p:txBody>
      </p:sp>
      <p:graphicFrame>
        <p:nvGraphicFramePr>
          <p:cNvPr id="4" name="Diagrama 3"/>
          <p:cNvGraphicFramePr/>
          <p:nvPr>
            <p:extLst>
              <p:ext uri="{D42A27DB-BD31-4B8C-83A1-F6EECF244321}">
                <p14:modId xmlns:p14="http://schemas.microsoft.com/office/powerpoint/2010/main" val="3231057293"/>
              </p:ext>
            </p:extLst>
          </p:nvPr>
        </p:nvGraphicFramePr>
        <p:xfrm>
          <a:off x="253654" y="2016781"/>
          <a:ext cx="5938140" cy="41619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a 16"/>
          <p:cNvGraphicFramePr/>
          <p:nvPr>
            <p:extLst>
              <p:ext uri="{D42A27DB-BD31-4B8C-83A1-F6EECF244321}">
                <p14:modId xmlns:p14="http://schemas.microsoft.com/office/powerpoint/2010/main" val="2643533257"/>
              </p:ext>
            </p:extLst>
          </p:nvPr>
        </p:nvGraphicFramePr>
        <p:xfrm>
          <a:off x="6073065" y="1889567"/>
          <a:ext cx="6096000" cy="29698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3014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7"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5009743" cy="523220"/>
          </a:xfrm>
          <a:prstGeom prst="rect">
            <a:avLst/>
          </a:prstGeom>
          <a:noFill/>
          <a:effectLst/>
        </p:spPr>
        <p:txBody>
          <a:bodyPr wrap="square" rtlCol="0">
            <a:spAutoFit/>
          </a:bodyPr>
          <a:lstStyle/>
          <a:p>
            <a:r>
              <a:rPr lang="es-CL" sz="2800" b="1" dirty="0" smtClean="0">
                <a:solidFill>
                  <a:schemeClr val="accent1">
                    <a:lumMod val="75000"/>
                  </a:schemeClr>
                </a:solidFill>
              </a:rPr>
              <a:t>MINVU – OBRAS URBANAS </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390607202"/>
              </p:ext>
            </p:extLst>
          </p:nvPr>
        </p:nvGraphicFramePr>
        <p:xfrm>
          <a:off x="230796" y="2121070"/>
          <a:ext cx="5765009" cy="18113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a 10"/>
          <p:cNvGraphicFramePr/>
          <p:nvPr>
            <p:extLst>
              <p:ext uri="{D42A27DB-BD31-4B8C-83A1-F6EECF244321}">
                <p14:modId xmlns:p14="http://schemas.microsoft.com/office/powerpoint/2010/main" val="1458210903"/>
              </p:ext>
            </p:extLst>
          </p:nvPr>
        </p:nvGraphicFramePr>
        <p:xfrm>
          <a:off x="3646967" y="2466753"/>
          <a:ext cx="8230571" cy="37395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5" name="Diagrama 14"/>
          <p:cNvGraphicFramePr/>
          <p:nvPr>
            <p:extLst>
              <p:ext uri="{D42A27DB-BD31-4B8C-83A1-F6EECF244321}">
                <p14:modId xmlns:p14="http://schemas.microsoft.com/office/powerpoint/2010/main" val="904814962"/>
              </p:ext>
            </p:extLst>
          </p:nvPr>
        </p:nvGraphicFramePr>
        <p:xfrm>
          <a:off x="-43654" y="4017869"/>
          <a:ext cx="5481927" cy="233978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619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1" grpId="0">
        <p:bldAsOne/>
      </p:bldGraphic>
      <p:bldGraphic spid="15"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5876016" cy="523220"/>
          </a:xfrm>
          <a:prstGeom prst="rect">
            <a:avLst/>
          </a:prstGeom>
          <a:noFill/>
          <a:effectLst/>
        </p:spPr>
        <p:txBody>
          <a:bodyPr wrap="square" rtlCol="0">
            <a:spAutoFit/>
          </a:bodyPr>
          <a:lstStyle/>
          <a:p>
            <a:r>
              <a:rPr lang="es-CL" sz="2800" b="1" dirty="0" smtClean="0">
                <a:solidFill>
                  <a:schemeClr val="accent1">
                    <a:lumMod val="75000"/>
                  </a:schemeClr>
                </a:solidFill>
              </a:rPr>
              <a:t>MINVU – PROGRAMA HABITACIONAL</a:t>
            </a:r>
            <a:endParaRPr lang="es-CL" sz="2800" b="1" dirty="0">
              <a:solidFill>
                <a:schemeClr val="accent1">
                  <a:lumMod val="75000"/>
                </a:schemeClr>
              </a:solidFill>
            </a:endParaRPr>
          </a:p>
        </p:txBody>
      </p:sp>
      <p:graphicFrame>
        <p:nvGraphicFramePr>
          <p:cNvPr id="6" name="Diagrama 5"/>
          <p:cNvGraphicFramePr/>
          <p:nvPr>
            <p:extLst>
              <p:ext uri="{D42A27DB-BD31-4B8C-83A1-F6EECF244321}">
                <p14:modId xmlns:p14="http://schemas.microsoft.com/office/powerpoint/2010/main" val="2615116873"/>
              </p:ext>
            </p:extLst>
          </p:nvPr>
        </p:nvGraphicFramePr>
        <p:xfrm>
          <a:off x="811345" y="2000084"/>
          <a:ext cx="4888813" cy="1854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p:cNvGraphicFramePr/>
          <p:nvPr>
            <p:extLst>
              <p:ext uri="{D42A27DB-BD31-4B8C-83A1-F6EECF244321}">
                <p14:modId xmlns:p14="http://schemas.microsoft.com/office/powerpoint/2010/main" val="1538844812"/>
              </p:ext>
            </p:extLst>
          </p:nvPr>
        </p:nvGraphicFramePr>
        <p:xfrm>
          <a:off x="5903840" y="1880371"/>
          <a:ext cx="6084478" cy="19704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a 17"/>
          <p:cNvGraphicFramePr/>
          <p:nvPr>
            <p:extLst>
              <p:ext uri="{D42A27DB-BD31-4B8C-83A1-F6EECF244321}">
                <p14:modId xmlns:p14="http://schemas.microsoft.com/office/powerpoint/2010/main" val="3023699304"/>
              </p:ext>
            </p:extLst>
          </p:nvPr>
        </p:nvGraphicFramePr>
        <p:xfrm>
          <a:off x="1614503" y="4040843"/>
          <a:ext cx="6260432" cy="241957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70703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6" grpId="0">
        <p:bldAsOne/>
      </p:bldGraphic>
      <p:bldGraphic spid="10" grpId="0">
        <p:bldAsOne/>
      </p:bldGraphic>
      <p:bldGraphic spid="18"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5876016" cy="523220"/>
          </a:xfrm>
          <a:prstGeom prst="rect">
            <a:avLst/>
          </a:prstGeom>
          <a:noFill/>
          <a:effectLst/>
        </p:spPr>
        <p:txBody>
          <a:bodyPr wrap="square" rtlCol="0">
            <a:spAutoFit/>
          </a:bodyPr>
          <a:lstStyle/>
          <a:p>
            <a:r>
              <a:rPr lang="es-CL" sz="2800" b="1" dirty="0" smtClean="0">
                <a:solidFill>
                  <a:schemeClr val="accent1">
                    <a:lumMod val="75000"/>
                  </a:schemeClr>
                </a:solidFill>
              </a:rPr>
              <a:t>MINVU – PDA</a:t>
            </a:r>
            <a:endParaRPr lang="es-CL" sz="2800" b="1" dirty="0">
              <a:solidFill>
                <a:schemeClr val="accent1">
                  <a:lumMod val="75000"/>
                </a:schemeClr>
              </a:solidFill>
            </a:endParaRPr>
          </a:p>
        </p:txBody>
      </p:sp>
      <p:graphicFrame>
        <p:nvGraphicFramePr>
          <p:cNvPr id="6" name="Diagrama 5"/>
          <p:cNvGraphicFramePr/>
          <p:nvPr>
            <p:extLst>
              <p:ext uri="{D42A27DB-BD31-4B8C-83A1-F6EECF244321}">
                <p14:modId xmlns:p14="http://schemas.microsoft.com/office/powerpoint/2010/main" val="801838479"/>
              </p:ext>
            </p:extLst>
          </p:nvPr>
        </p:nvGraphicFramePr>
        <p:xfrm>
          <a:off x="811345" y="2000083"/>
          <a:ext cx="5493202" cy="2650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p:cNvGraphicFramePr/>
          <p:nvPr>
            <p:extLst>
              <p:ext uri="{D42A27DB-BD31-4B8C-83A1-F6EECF244321}">
                <p14:modId xmlns:p14="http://schemas.microsoft.com/office/powerpoint/2010/main" val="244407824"/>
              </p:ext>
            </p:extLst>
          </p:nvPr>
        </p:nvGraphicFramePr>
        <p:xfrm>
          <a:off x="5903840" y="1880371"/>
          <a:ext cx="6084478" cy="19704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8" name="Diagrama 17"/>
          <p:cNvGraphicFramePr/>
          <p:nvPr>
            <p:extLst>
              <p:ext uri="{D42A27DB-BD31-4B8C-83A1-F6EECF244321}">
                <p14:modId xmlns:p14="http://schemas.microsoft.com/office/powerpoint/2010/main" val="1733336692"/>
              </p:ext>
            </p:extLst>
          </p:nvPr>
        </p:nvGraphicFramePr>
        <p:xfrm>
          <a:off x="3415157" y="4650377"/>
          <a:ext cx="4977366" cy="155998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3263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6" grpId="0">
        <p:bldAsOne/>
      </p:bldGraphic>
      <p:bldGraphic spid="10" grpId="0">
        <p:bldAsOne/>
      </p:bldGraphic>
      <p:bldGraphic spid="18"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4129821" cy="523220"/>
          </a:xfrm>
          <a:prstGeom prst="rect">
            <a:avLst/>
          </a:prstGeom>
          <a:noFill/>
          <a:effectLst/>
        </p:spPr>
        <p:txBody>
          <a:bodyPr wrap="square" rtlCol="0">
            <a:spAutoFit/>
          </a:bodyPr>
          <a:lstStyle/>
          <a:p>
            <a:r>
              <a:rPr lang="es-CL" sz="2800" b="1" dirty="0" smtClean="0">
                <a:solidFill>
                  <a:schemeClr val="accent1">
                    <a:lumMod val="75000"/>
                  </a:schemeClr>
                </a:solidFill>
              </a:rPr>
              <a:t>EDUCACIÓN</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1488707486"/>
              </p:ext>
            </p:extLst>
          </p:nvPr>
        </p:nvGraphicFramePr>
        <p:xfrm>
          <a:off x="1750833" y="4489369"/>
          <a:ext cx="5969304" cy="16347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a 10"/>
          <p:cNvGraphicFramePr/>
          <p:nvPr>
            <p:extLst>
              <p:ext uri="{D42A27DB-BD31-4B8C-83A1-F6EECF244321}">
                <p14:modId xmlns:p14="http://schemas.microsoft.com/office/powerpoint/2010/main" val="1360332866"/>
              </p:ext>
            </p:extLst>
          </p:nvPr>
        </p:nvGraphicFramePr>
        <p:xfrm>
          <a:off x="701371" y="2112083"/>
          <a:ext cx="5136778" cy="16088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3" name="Diagrama 2"/>
          <p:cNvGraphicFramePr/>
          <p:nvPr>
            <p:extLst>
              <p:ext uri="{D42A27DB-BD31-4B8C-83A1-F6EECF244321}">
                <p14:modId xmlns:p14="http://schemas.microsoft.com/office/powerpoint/2010/main" val="3487247852"/>
              </p:ext>
            </p:extLst>
          </p:nvPr>
        </p:nvGraphicFramePr>
        <p:xfrm>
          <a:off x="6398038" y="2413116"/>
          <a:ext cx="5394753" cy="198499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27523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1" grpId="0">
        <p:bldAsOne/>
      </p:bldGraphic>
      <p:bldGraphic spid="3"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2915169" cy="523220"/>
          </a:xfrm>
          <a:prstGeom prst="rect">
            <a:avLst/>
          </a:prstGeom>
          <a:noFill/>
          <a:effectLst/>
        </p:spPr>
        <p:txBody>
          <a:bodyPr wrap="square" rtlCol="0">
            <a:spAutoFit/>
          </a:bodyPr>
          <a:lstStyle/>
          <a:p>
            <a:r>
              <a:rPr lang="es-CL" sz="2800" b="1" dirty="0" smtClean="0">
                <a:solidFill>
                  <a:schemeClr val="accent1">
                    <a:lumMod val="75000"/>
                  </a:schemeClr>
                </a:solidFill>
              </a:rPr>
              <a:t>TURISMO</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3838596115"/>
              </p:ext>
            </p:extLst>
          </p:nvPr>
        </p:nvGraphicFramePr>
        <p:xfrm>
          <a:off x="276515" y="1710897"/>
          <a:ext cx="5954468" cy="2460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a 9"/>
          <p:cNvGraphicFramePr/>
          <p:nvPr>
            <p:extLst>
              <p:ext uri="{D42A27DB-BD31-4B8C-83A1-F6EECF244321}">
                <p14:modId xmlns:p14="http://schemas.microsoft.com/office/powerpoint/2010/main" val="2182629625"/>
              </p:ext>
            </p:extLst>
          </p:nvPr>
        </p:nvGraphicFramePr>
        <p:xfrm>
          <a:off x="6293929" y="770776"/>
          <a:ext cx="5974080" cy="34789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 name="Diagrama 10"/>
          <p:cNvGraphicFramePr/>
          <p:nvPr>
            <p:extLst>
              <p:ext uri="{D42A27DB-BD31-4B8C-83A1-F6EECF244321}">
                <p14:modId xmlns:p14="http://schemas.microsoft.com/office/powerpoint/2010/main" val="2676690945"/>
              </p:ext>
            </p:extLst>
          </p:nvPr>
        </p:nvGraphicFramePr>
        <p:xfrm>
          <a:off x="2231771" y="3736583"/>
          <a:ext cx="6949441" cy="271448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9471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0" grpId="0">
        <p:bldAsOne/>
      </p:bldGraphic>
      <p:bldGraphic spid="11"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4129821" cy="523220"/>
          </a:xfrm>
          <a:prstGeom prst="rect">
            <a:avLst/>
          </a:prstGeom>
          <a:noFill/>
          <a:effectLst/>
        </p:spPr>
        <p:txBody>
          <a:bodyPr wrap="square" rtlCol="0">
            <a:spAutoFit/>
          </a:bodyPr>
          <a:lstStyle/>
          <a:p>
            <a:r>
              <a:rPr lang="es-CL" sz="2800" b="1" dirty="0" smtClean="0">
                <a:solidFill>
                  <a:schemeClr val="accent1">
                    <a:lumMod val="75000"/>
                  </a:schemeClr>
                </a:solidFill>
              </a:rPr>
              <a:t>MEDIO AMBIENTE</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3206920213"/>
              </p:ext>
            </p:extLst>
          </p:nvPr>
        </p:nvGraphicFramePr>
        <p:xfrm>
          <a:off x="253655" y="2016781"/>
          <a:ext cx="4896569" cy="1417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a 10"/>
          <p:cNvGraphicFramePr/>
          <p:nvPr>
            <p:extLst>
              <p:ext uri="{D42A27DB-BD31-4B8C-83A1-F6EECF244321}">
                <p14:modId xmlns:p14="http://schemas.microsoft.com/office/powerpoint/2010/main" val="2292134414"/>
              </p:ext>
            </p:extLst>
          </p:nvPr>
        </p:nvGraphicFramePr>
        <p:xfrm>
          <a:off x="759248" y="4226839"/>
          <a:ext cx="6801034" cy="182219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6" name="Diagrama 15"/>
          <p:cNvGraphicFramePr/>
          <p:nvPr>
            <p:extLst>
              <p:ext uri="{D42A27DB-BD31-4B8C-83A1-F6EECF244321}">
                <p14:modId xmlns:p14="http://schemas.microsoft.com/office/powerpoint/2010/main" val="218656742"/>
              </p:ext>
            </p:extLst>
          </p:nvPr>
        </p:nvGraphicFramePr>
        <p:xfrm>
          <a:off x="5683785" y="2016782"/>
          <a:ext cx="5950866" cy="237356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3448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1" grpId="0">
        <p:bldAsOne/>
      </p:bldGraphic>
      <p:bldGraphic spid="16"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 y="25148"/>
            <a:ext cx="12169069" cy="8098379"/>
          </a:xfrm>
          <a:prstGeom prst="rect">
            <a:avLst/>
          </a:prstGeom>
        </p:spPr>
      </p:pic>
      <p:sp>
        <p:nvSpPr>
          <p:cNvPr id="14" name="Rectángulo 13"/>
          <p:cNvSpPr/>
          <p:nvPr/>
        </p:nvSpPr>
        <p:spPr>
          <a:xfrm>
            <a:off x="0" y="1337481"/>
            <a:ext cx="8215952" cy="3439235"/>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8" name="Rectángulo redondeado 7"/>
          <p:cNvSpPr/>
          <p:nvPr/>
        </p:nvSpPr>
        <p:spPr>
          <a:xfrm flipH="1">
            <a:off x="680916" y="2224585"/>
            <a:ext cx="45719" cy="190024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CuadroTexto 1"/>
          <p:cNvSpPr txBox="1"/>
          <p:nvPr/>
        </p:nvSpPr>
        <p:spPr>
          <a:xfrm>
            <a:off x="977152" y="2010011"/>
            <a:ext cx="6883958" cy="2923877"/>
          </a:xfrm>
          <a:prstGeom prst="rect">
            <a:avLst/>
          </a:prstGeom>
          <a:noFill/>
        </p:spPr>
        <p:txBody>
          <a:bodyPr wrap="square" rtlCol="0">
            <a:spAutoFit/>
          </a:bodyPr>
          <a:lstStyle/>
          <a:p>
            <a:pPr algn="just"/>
            <a:r>
              <a:rPr lang="es-CL" dirty="0"/>
              <a:t>Es un </a:t>
            </a:r>
            <a:r>
              <a:rPr lang="es-CL" b="1" dirty="0"/>
              <a:t>“Plan Estratégico” </a:t>
            </a:r>
            <a:r>
              <a:rPr lang="es-CL" dirty="0"/>
              <a:t>con un proceso de desarrollo a 8 años para todos los sectores del Estado, gestionado de manera </a:t>
            </a:r>
            <a:r>
              <a:rPr lang="es-CL" b="1" dirty="0"/>
              <a:t>integrada, armónica y coordinada</a:t>
            </a:r>
            <a:r>
              <a:rPr lang="es-CL" dirty="0"/>
              <a:t>, con </a:t>
            </a:r>
            <a:r>
              <a:rPr lang="es-CL" dirty="0" smtClean="0"/>
              <a:t>una </a:t>
            </a:r>
            <a:r>
              <a:rPr lang="es-CL" baseline="30000" dirty="0" smtClean="0"/>
              <a:t> </a:t>
            </a:r>
            <a:r>
              <a:rPr lang="es-CL" dirty="0"/>
              <a:t>importante inversión Pública, que permita </a:t>
            </a:r>
            <a:r>
              <a:rPr lang="es-CL" b="1" dirty="0"/>
              <a:t>mejorar las condiciones de desarrollo social y económico</a:t>
            </a:r>
            <a:r>
              <a:rPr lang="es-CL" dirty="0"/>
              <a:t> de la Región de La Araucanía, con el objetivo de fomentar la iniciativa e inversión privada, que debe ser el factor de cambio en la Región. </a:t>
            </a:r>
            <a:endParaRPr lang="es-CL" dirty="0" smtClean="0"/>
          </a:p>
          <a:p>
            <a:pPr algn="just"/>
            <a:endParaRPr lang="es-CL" dirty="0"/>
          </a:p>
          <a:p>
            <a:pPr algn="just"/>
            <a:r>
              <a:rPr lang="es-CL" sz="2000" b="1" dirty="0" smtClean="0">
                <a:solidFill>
                  <a:schemeClr val="bg2">
                    <a:lumMod val="25000"/>
                  </a:schemeClr>
                </a:solidFill>
              </a:rPr>
              <a:t>El </a:t>
            </a:r>
            <a:r>
              <a:rPr lang="es-CL" sz="2000" b="1" dirty="0">
                <a:solidFill>
                  <a:schemeClr val="bg2">
                    <a:lumMod val="25000"/>
                  </a:schemeClr>
                </a:solidFill>
              </a:rPr>
              <a:t>Plan Impulso es parte del Acuerdo de Paz y Desarrollo por la </a:t>
            </a:r>
            <a:r>
              <a:rPr lang="es-CL" sz="2000" b="1" dirty="0" smtClean="0">
                <a:solidFill>
                  <a:schemeClr val="bg2">
                    <a:lumMod val="25000"/>
                  </a:schemeClr>
                </a:solidFill>
              </a:rPr>
              <a:t>Araucanía.  </a:t>
            </a:r>
            <a:endParaRPr lang="es-CL" sz="2000" b="1" dirty="0">
              <a:solidFill>
                <a:schemeClr val="bg2">
                  <a:lumMod val="25000"/>
                </a:schemeClr>
              </a:solidFill>
            </a:endParaRPr>
          </a:p>
          <a:p>
            <a:endParaRPr lang="es-CL" dirty="0"/>
          </a:p>
        </p:txBody>
      </p:sp>
      <p:sp>
        <p:nvSpPr>
          <p:cNvPr id="3" name="CuadroTexto 2"/>
          <p:cNvSpPr txBox="1"/>
          <p:nvPr/>
        </p:nvSpPr>
        <p:spPr>
          <a:xfrm>
            <a:off x="1012985" y="1473562"/>
            <a:ext cx="2873864" cy="646331"/>
          </a:xfrm>
          <a:prstGeom prst="rect">
            <a:avLst/>
          </a:prstGeom>
          <a:noFill/>
        </p:spPr>
        <p:txBody>
          <a:bodyPr wrap="none" rtlCol="0">
            <a:spAutoFit/>
          </a:bodyPr>
          <a:lstStyle/>
          <a:p>
            <a:r>
              <a:rPr lang="es-CL" b="1" dirty="0"/>
              <a:t>¿QUÉ ES EL PLAN IMPULSO?</a:t>
            </a:r>
          </a:p>
          <a:p>
            <a:endParaRPr lang="es-CL" dirty="0"/>
          </a:p>
        </p:txBody>
      </p:sp>
    </p:spTree>
    <p:extLst>
      <p:ext uri="{BB962C8B-B14F-4D97-AF65-F5344CB8AC3E}">
        <p14:creationId xmlns:p14="http://schemas.microsoft.com/office/powerpoint/2010/main" val="225278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animBg="1"/>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4129821" cy="523220"/>
          </a:xfrm>
          <a:prstGeom prst="rect">
            <a:avLst/>
          </a:prstGeom>
          <a:noFill/>
          <a:effectLst/>
        </p:spPr>
        <p:txBody>
          <a:bodyPr wrap="square" rtlCol="0">
            <a:spAutoFit/>
          </a:bodyPr>
          <a:lstStyle/>
          <a:p>
            <a:r>
              <a:rPr lang="es-CL" sz="2800" b="1" dirty="0" smtClean="0">
                <a:solidFill>
                  <a:schemeClr val="accent1">
                    <a:lumMod val="75000"/>
                  </a:schemeClr>
                </a:solidFill>
              </a:rPr>
              <a:t>ENERGÍA</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3059452426"/>
              </p:ext>
            </p:extLst>
          </p:nvPr>
        </p:nvGraphicFramePr>
        <p:xfrm>
          <a:off x="811345" y="1926603"/>
          <a:ext cx="5994332" cy="176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a 5"/>
          <p:cNvGraphicFramePr/>
          <p:nvPr>
            <p:extLst>
              <p:ext uri="{D42A27DB-BD31-4B8C-83A1-F6EECF244321}">
                <p14:modId xmlns:p14="http://schemas.microsoft.com/office/powerpoint/2010/main" val="1066778933"/>
              </p:ext>
            </p:extLst>
          </p:nvPr>
        </p:nvGraphicFramePr>
        <p:xfrm>
          <a:off x="4159765" y="3649579"/>
          <a:ext cx="6288505" cy="25667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13849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6"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3594829" cy="523220"/>
          </a:xfrm>
          <a:prstGeom prst="rect">
            <a:avLst/>
          </a:prstGeom>
          <a:noFill/>
          <a:effectLst/>
        </p:spPr>
        <p:txBody>
          <a:bodyPr wrap="square" rtlCol="0">
            <a:spAutoFit/>
          </a:bodyPr>
          <a:lstStyle/>
          <a:p>
            <a:r>
              <a:rPr lang="es-CL" sz="2800" b="1" dirty="0" smtClean="0">
                <a:solidFill>
                  <a:schemeClr val="accent1">
                    <a:lumMod val="75000"/>
                  </a:schemeClr>
                </a:solidFill>
              </a:rPr>
              <a:t>BIENES NACIONALES</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3767054344"/>
              </p:ext>
            </p:extLst>
          </p:nvPr>
        </p:nvGraphicFramePr>
        <p:xfrm>
          <a:off x="253655" y="2016781"/>
          <a:ext cx="6338214" cy="20028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0" name="Diagrama 9"/>
          <p:cNvGraphicFramePr/>
          <p:nvPr>
            <p:extLst>
              <p:ext uri="{D42A27DB-BD31-4B8C-83A1-F6EECF244321}">
                <p14:modId xmlns:p14="http://schemas.microsoft.com/office/powerpoint/2010/main" val="3608218379"/>
              </p:ext>
            </p:extLst>
          </p:nvPr>
        </p:nvGraphicFramePr>
        <p:xfrm>
          <a:off x="3289111" y="4380931"/>
          <a:ext cx="5193489" cy="169225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1" name="Diagrama 10"/>
          <p:cNvGraphicFramePr/>
          <p:nvPr>
            <p:extLst>
              <p:ext uri="{D42A27DB-BD31-4B8C-83A1-F6EECF244321}">
                <p14:modId xmlns:p14="http://schemas.microsoft.com/office/powerpoint/2010/main" val="1176013879"/>
              </p:ext>
            </p:extLst>
          </p:nvPr>
        </p:nvGraphicFramePr>
        <p:xfrm>
          <a:off x="6551180" y="2987366"/>
          <a:ext cx="5326667" cy="172683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87748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0" grpId="0">
        <p:bldAsOne/>
      </p:bldGraphic>
      <p:bldGraphic spid="11"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86347"/>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3693303" cy="523220"/>
          </a:xfrm>
          <a:prstGeom prst="rect">
            <a:avLst/>
          </a:prstGeom>
          <a:noFill/>
          <a:effectLst/>
        </p:spPr>
        <p:txBody>
          <a:bodyPr wrap="square" rtlCol="0">
            <a:spAutoFit/>
          </a:bodyPr>
          <a:lstStyle/>
          <a:p>
            <a:r>
              <a:rPr lang="es-CL" sz="2800" b="1" dirty="0" smtClean="0">
                <a:solidFill>
                  <a:schemeClr val="accent1">
                    <a:lumMod val="75000"/>
                  </a:schemeClr>
                </a:solidFill>
              </a:rPr>
              <a:t>DESARROLLO SOCIAL</a:t>
            </a:r>
            <a:endParaRPr lang="es-CL" sz="2800" b="1"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853211162"/>
              </p:ext>
            </p:extLst>
          </p:nvPr>
        </p:nvGraphicFramePr>
        <p:xfrm>
          <a:off x="253655" y="2016781"/>
          <a:ext cx="6540379" cy="18589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8" name="Diagrama 17"/>
          <p:cNvGraphicFramePr/>
          <p:nvPr>
            <p:extLst>
              <p:ext uri="{D42A27DB-BD31-4B8C-83A1-F6EECF244321}">
                <p14:modId xmlns:p14="http://schemas.microsoft.com/office/powerpoint/2010/main" val="1804501148"/>
              </p:ext>
            </p:extLst>
          </p:nvPr>
        </p:nvGraphicFramePr>
        <p:xfrm>
          <a:off x="3044709" y="4403534"/>
          <a:ext cx="7588145" cy="186351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93332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Graphic spid="4" grpId="0">
        <p:bldAsOne/>
      </p:bldGraphic>
      <p:bldGraphic spid="18"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414448"/>
            <a:ext cx="12192000" cy="443551"/>
          </a:xfrm>
          <a:prstGeom prst="rect">
            <a:avLst/>
          </a:prstGeom>
        </p:spPr>
      </p:pic>
      <p:sp>
        <p:nvSpPr>
          <p:cNvPr id="8" name="Rectángulo redondeado 7"/>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1" name="CuadroTexto 10"/>
          <p:cNvSpPr txBox="1"/>
          <p:nvPr/>
        </p:nvSpPr>
        <p:spPr>
          <a:xfrm>
            <a:off x="428532" y="528371"/>
            <a:ext cx="7934652" cy="369332"/>
          </a:xfrm>
          <a:prstGeom prst="rect">
            <a:avLst/>
          </a:prstGeom>
          <a:noFill/>
        </p:spPr>
        <p:txBody>
          <a:bodyPr wrap="square" rtlCol="0">
            <a:spAutoFit/>
          </a:bodyPr>
          <a:lstStyle/>
          <a:p>
            <a:pPr algn="just"/>
            <a:r>
              <a:rPr lang="es-CL" b="1" dirty="0" smtClean="0">
                <a:solidFill>
                  <a:schemeClr val="accent1">
                    <a:lumMod val="75000"/>
                  </a:schemeClr>
                </a:solidFill>
              </a:rPr>
              <a:t>MEJORAS EN INDICADORES DE LA REGIÓN - 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3" name="Diagrama 2"/>
          <p:cNvGraphicFramePr/>
          <p:nvPr>
            <p:extLst>
              <p:ext uri="{D42A27DB-BD31-4B8C-83A1-F6EECF244321}">
                <p14:modId xmlns:p14="http://schemas.microsoft.com/office/powerpoint/2010/main" val="1023161656"/>
              </p:ext>
            </p:extLst>
          </p:nvPr>
        </p:nvGraphicFramePr>
        <p:xfrm>
          <a:off x="609006" y="1242214"/>
          <a:ext cx="10772868" cy="4739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6838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graphicEl>
                                              <a:dgm id="{616B3F0A-550B-47F0-AED8-0C0872DA9240}"/>
                                            </p:graphicEl>
                                          </p:spTgt>
                                        </p:tgtEl>
                                        <p:attrNameLst>
                                          <p:attrName>style.visibility</p:attrName>
                                        </p:attrNameLst>
                                      </p:cBhvr>
                                      <p:to>
                                        <p:strVal val="visible"/>
                                      </p:to>
                                    </p:set>
                                    <p:animEffect transition="in" filter="fade">
                                      <p:cBhvr>
                                        <p:cTn id="11" dur="10"/>
                                        <p:tgtEl>
                                          <p:spTgt spid="3">
                                            <p:graphicEl>
                                              <a:dgm id="{616B3F0A-550B-47F0-AED8-0C0872DA9240}"/>
                                            </p:graphicEl>
                                          </p:spTgt>
                                        </p:tgtEl>
                                      </p:cBhvr>
                                    </p:animEffect>
                                  </p:childTnLst>
                                </p:cTn>
                              </p:par>
                            </p:childTnLst>
                          </p:cTn>
                        </p:par>
                        <p:par>
                          <p:cTn id="12" fill="hold">
                            <p:stCondLst>
                              <p:cond delay="510"/>
                            </p:stCondLst>
                            <p:childTnLst>
                              <p:par>
                                <p:cTn id="13" presetID="10" presetClass="entr" presetSubtype="0" fill="hold" grpId="0" nodeType="afterEffect">
                                  <p:stCondLst>
                                    <p:cond delay="0"/>
                                  </p:stCondLst>
                                  <p:childTnLst>
                                    <p:set>
                                      <p:cBhvr>
                                        <p:cTn id="14" dur="1" fill="hold">
                                          <p:stCondLst>
                                            <p:cond delay="0"/>
                                          </p:stCondLst>
                                        </p:cTn>
                                        <p:tgtEl>
                                          <p:spTgt spid="3">
                                            <p:graphicEl>
                                              <a:dgm id="{6B00B03D-1A9E-4795-BA7E-FB61104DF92C}"/>
                                            </p:graphicEl>
                                          </p:spTgt>
                                        </p:tgtEl>
                                        <p:attrNameLst>
                                          <p:attrName>style.visibility</p:attrName>
                                        </p:attrNameLst>
                                      </p:cBhvr>
                                      <p:to>
                                        <p:strVal val="visible"/>
                                      </p:to>
                                    </p:set>
                                    <p:animEffect transition="in" filter="fade">
                                      <p:cBhvr>
                                        <p:cTn id="15" dur="500"/>
                                        <p:tgtEl>
                                          <p:spTgt spid="3">
                                            <p:graphicEl>
                                              <a:dgm id="{6B00B03D-1A9E-4795-BA7E-FB61104DF92C}"/>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graphicEl>
                                              <a:dgm id="{9F670E97-3574-40EF-AAFA-691F9F0F8284}"/>
                                            </p:graphicEl>
                                          </p:spTgt>
                                        </p:tgtEl>
                                        <p:attrNameLst>
                                          <p:attrName>style.visibility</p:attrName>
                                        </p:attrNameLst>
                                      </p:cBhvr>
                                      <p:to>
                                        <p:strVal val="visible"/>
                                      </p:to>
                                    </p:set>
                                    <p:animEffect transition="in" filter="fade">
                                      <p:cBhvr>
                                        <p:cTn id="18" dur="490"/>
                                        <p:tgtEl>
                                          <p:spTgt spid="3">
                                            <p:graphicEl>
                                              <a:dgm id="{9F670E97-3574-40EF-AAFA-691F9F0F828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1000"/>
                                  </p:stCondLst>
                                  <p:childTnLst>
                                    <p:set>
                                      <p:cBhvr>
                                        <p:cTn id="22" dur="1" fill="hold">
                                          <p:stCondLst>
                                            <p:cond delay="0"/>
                                          </p:stCondLst>
                                        </p:cTn>
                                        <p:tgtEl>
                                          <p:spTgt spid="3">
                                            <p:graphicEl>
                                              <a:dgm id="{09B071F2-F984-4CC6-9FFF-A298128BA6C4}"/>
                                            </p:graphicEl>
                                          </p:spTgt>
                                        </p:tgtEl>
                                        <p:attrNameLst>
                                          <p:attrName>style.visibility</p:attrName>
                                        </p:attrNameLst>
                                      </p:cBhvr>
                                      <p:to>
                                        <p:strVal val="visible"/>
                                      </p:to>
                                    </p:set>
                                    <p:animEffect transition="in" filter="fade">
                                      <p:cBhvr>
                                        <p:cTn id="23" dur="500"/>
                                        <p:tgtEl>
                                          <p:spTgt spid="3">
                                            <p:graphicEl>
                                              <a:dgm id="{09B071F2-F984-4CC6-9FFF-A298128BA6C4}"/>
                                            </p:graphicEl>
                                          </p:spTgt>
                                        </p:tgtEl>
                                      </p:cBhvr>
                                    </p:animEffect>
                                  </p:childTnLst>
                                </p:cTn>
                              </p:par>
                              <p:par>
                                <p:cTn id="24" presetID="10" presetClass="entr" presetSubtype="0" fill="hold" grpId="0" nodeType="withEffect">
                                  <p:stCondLst>
                                    <p:cond delay="1000"/>
                                  </p:stCondLst>
                                  <p:childTnLst>
                                    <p:set>
                                      <p:cBhvr>
                                        <p:cTn id="25" dur="1" fill="hold">
                                          <p:stCondLst>
                                            <p:cond delay="0"/>
                                          </p:stCondLst>
                                        </p:cTn>
                                        <p:tgtEl>
                                          <p:spTgt spid="3">
                                            <p:graphicEl>
                                              <a:dgm id="{76F977F2-D257-44AC-BE99-29F0C9D82446}"/>
                                            </p:graphicEl>
                                          </p:spTgt>
                                        </p:tgtEl>
                                        <p:attrNameLst>
                                          <p:attrName>style.visibility</p:attrName>
                                        </p:attrNameLst>
                                      </p:cBhvr>
                                      <p:to>
                                        <p:strVal val="visible"/>
                                      </p:to>
                                    </p:set>
                                    <p:animEffect transition="in" filter="fade">
                                      <p:cBhvr>
                                        <p:cTn id="26" dur="500"/>
                                        <p:tgtEl>
                                          <p:spTgt spid="3">
                                            <p:graphicEl>
                                              <a:dgm id="{76F977F2-D257-44AC-BE99-29F0C9D82446}"/>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1000"/>
                                  </p:stCondLst>
                                  <p:childTnLst>
                                    <p:set>
                                      <p:cBhvr>
                                        <p:cTn id="30" dur="1" fill="hold">
                                          <p:stCondLst>
                                            <p:cond delay="0"/>
                                          </p:stCondLst>
                                        </p:cTn>
                                        <p:tgtEl>
                                          <p:spTgt spid="3">
                                            <p:graphicEl>
                                              <a:dgm id="{A006C475-0DFC-4C14-A056-7801E9BB388B}"/>
                                            </p:graphicEl>
                                          </p:spTgt>
                                        </p:tgtEl>
                                        <p:attrNameLst>
                                          <p:attrName>style.visibility</p:attrName>
                                        </p:attrNameLst>
                                      </p:cBhvr>
                                      <p:to>
                                        <p:strVal val="visible"/>
                                      </p:to>
                                    </p:set>
                                    <p:animEffect transition="in" filter="fade">
                                      <p:cBhvr>
                                        <p:cTn id="31" dur="500"/>
                                        <p:tgtEl>
                                          <p:spTgt spid="3">
                                            <p:graphicEl>
                                              <a:dgm id="{A006C475-0DFC-4C14-A056-7801E9BB388B}"/>
                                            </p:graphicEl>
                                          </p:spTgt>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3">
                                            <p:graphicEl>
                                              <a:dgm id="{9BBC35D7-D8F3-4389-9BEC-04F43AB8516E}"/>
                                            </p:graphicEl>
                                          </p:spTgt>
                                        </p:tgtEl>
                                        <p:attrNameLst>
                                          <p:attrName>style.visibility</p:attrName>
                                        </p:attrNameLst>
                                      </p:cBhvr>
                                      <p:to>
                                        <p:strVal val="visible"/>
                                      </p:to>
                                    </p:set>
                                    <p:animEffect transition="in" filter="fade">
                                      <p:cBhvr>
                                        <p:cTn id="34" dur="500"/>
                                        <p:tgtEl>
                                          <p:spTgt spid="3">
                                            <p:graphicEl>
                                              <a:dgm id="{9BBC35D7-D8F3-4389-9BEC-04F43AB851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Graphic spid="3"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7" name="Rectángulo 16"/>
          <p:cNvSpPr/>
          <p:nvPr/>
        </p:nvSpPr>
        <p:spPr>
          <a:xfrm>
            <a:off x="563880" y="5599612"/>
            <a:ext cx="11282979" cy="1011453"/>
          </a:xfrm>
          <a:prstGeom prst="rect">
            <a:avLst/>
          </a:prstGeom>
          <a:solidFill>
            <a:schemeClr val="bg1">
              <a:alpha val="36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414248"/>
            <a:ext cx="12192000" cy="443752"/>
          </a:xfrm>
          <a:prstGeom prst="rect">
            <a:avLst/>
          </a:prstGeom>
        </p:spPr>
      </p:pic>
      <p:sp>
        <p:nvSpPr>
          <p:cNvPr id="8" name="Rectángulo redondeado 7"/>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p:cNvSpPr/>
          <p:nvPr/>
        </p:nvSpPr>
        <p:spPr>
          <a:xfrm>
            <a:off x="-43653" y="11756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1" name="CuadroTexto 10"/>
          <p:cNvSpPr txBox="1"/>
          <p:nvPr/>
        </p:nvSpPr>
        <p:spPr>
          <a:xfrm>
            <a:off x="428532" y="227828"/>
            <a:ext cx="7934652" cy="369332"/>
          </a:xfrm>
          <a:prstGeom prst="rect">
            <a:avLst/>
          </a:prstGeom>
          <a:noFill/>
        </p:spPr>
        <p:txBody>
          <a:bodyPr wrap="square" rtlCol="0">
            <a:spAutoFit/>
          </a:bodyPr>
          <a:lstStyle/>
          <a:p>
            <a:pPr algn="just"/>
            <a:r>
              <a:rPr lang="es-CL" b="1" dirty="0"/>
              <a:t>RESUMEN AVANCE PROGRAMACIÓN FNDR AÑO 2019 </a:t>
            </a:r>
            <a:r>
              <a:rPr lang="es-CL" b="1" dirty="0" smtClean="0"/>
              <a:t>-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138979"/>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CuadroTexto 13"/>
          <p:cNvSpPr txBox="1"/>
          <p:nvPr/>
        </p:nvSpPr>
        <p:spPr>
          <a:xfrm>
            <a:off x="630283" y="5572483"/>
            <a:ext cx="11113226" cy="692497"/>
          </a:xfrm>
          <a:prstGeom prst="rect">
            <a:avLst/>
          </a:prstGeom>
          <a:noFill/>
          <a:effectLst/>
        </p:spPr>
        <p:txBody>
          <a:bodyPr wrap="square" rtlCol="0">
            <a:spAutoFit/>
          </a:bodyPr>
          <a:lstStyle/>
          <a:p>
            <a:pPr algn="just"/>
            <a:r>
              <a:rPr lang="es-CL" sz="1300" dirty="0" smtClean="0"/>
              <a:t>Se han </a:t>
            </a:r>
            <a:r>
              <a:rPr lang="es-CL" sz="1300" dirty="0"/>
              <a:t>focalizado los esfuerzos en la coordinación con servicios como el MOP, Salud, </a:t>
            </a:r>
            <a:r>
              <a:rPr lang="es-CL" sz="1300" dirty="0" err="1"/>
              <a:t>Serviu</a:t>
            </a:r>
            <a:r>
              <a:rPr lang="es-CL" sz="1300" dirty="0"/>
              <a:t>, </a:t>
            </a:r>
            <a:r>
              <a:rPr lang="es-CL" sz="1300" dirty="0" err="1"/>
              <a:t>Sercotec</a:t>
            </a:r>
            <a:r>
              <a:rPr lang="es-CL" sz="1300" dirty="0"/>
              <a:t>, </a:t>
            </a:r>
            <a:r>
              <a:rPr lang="es-CL" sz="1300" dirty="0" err="1"/>
              <a:t>Indap</a:t>
            </a:r>
            <a:r>
              <a:rPr lang="es-CL" sz="1300" dirty="0"/>
              <a:t>, entre otros, para dar celeridad a los procesos pendientes. Se ha gestionado </a:t>
            </a:r>
            <a:r>
              <a:rPr lang="es-CL" sz="1300" dirty="0" smtClean="0"/>
              <a:t>ante </a:t>
            </a:r>
            <a:r>
              <a:rPr lang="es-CL" sz="1300" dirty="0" err="1"/>
              <a:t>Dipres</a:t>
            </a:r>
            <a:r>
              <a:rPr lang="es-CL" sz="1300" dirty="0"/>
              <a:t>, Contraloría y el Ministerio de Hacienda la agilización de la tramitación para los decretos de transferencias de PMU – PMB y al servicio de salud, y se ha dispuesto acelerar el pago de las últimas expropiaciones en avenida Pedro de Valdivia en Temuco.</a:t>
            </a:r>
          </a:p>
        </p:txBody>
      </p:sp>
      <p:sp>
        <p:nvSpPr>
          <p:cNvPr id="16" name="Rectángulo 15"/>
          <p:cNvSpPr/>
          <p:nvPr/>
        </p:nvSpPr>
        <p:spPr>
          <a:xfrm>
            <a:off x="2842522" y="844507"/>
            <a:ext cx="5520662" cy="4680471"/>
          </a:xfrm>
          <a:prstGeom prst="rect">
            <a:avLst/>
          </a:prstGeom>
          <a:solidFill>
            <a:schemeClr val="bg1">
              <a:alpha val="36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p:cNvPicPr>
            <a:picLocks noChangeAspect="1"/>
          </p:cNvPicPr>
          <p:nvPr/>
        </p:nvPicPr>
        <p:blipFill>
          <a:blip r:embed="rId4"/>
          <a:stretch>
            <a:fillRect/>
          </a:stretch>
        </p:blipFill>
        <p:spPr>
          <a:xfrm>
            <a:off x="3148104" y="900473"/>
            <a:ext cx="4931595" cy="4548241"/>
          </a:xfrm>
          <a:prstGeom prst="rect">
            <a:avLst/>
          </a:prstGeom>
        </p:spPr>
      </p:pic>
    </p:spTree>
    <p:extLst>
      <p:ext uri="{BB962C8B-B14F-4D97-AF65-F5344CB8AC3E}">
        <p14:creationId xmlns:p14="http://schemas.microsoft.com/office/powerpoint/2010/main" val="40682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p:bldP spid="14" grpId="0"/>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7" name="Rectángulo 16"/>
          <p:cNvSpPr/>
          <p:nvPr/>
        </p:nvSpPr>
        <p:spPr>
          <a:xfrm>
            <a:off x="563880" y="5599612"/>
            <a:ext cx="11282979" cy="1011453"/>
          </a:xfrm>
          <a:prstGeom prst="rect">
            <a:avLst/>
          </a:prstGeom>
          <a:solidFill>
            <a:schemeClr val="bg1">
              <a:alpha val="36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redondeado 7"/>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p:cNvSpPr/>
          <p:nvPr/>
        </p:nvSpPr>
        <p:spPr>
          <a:xfrm>
            <a:off x="-43653" y="11756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1" name="CuadroTexto 10"/>
          <p:cNvSpPr txBox="1"/>
          <p:nvPr/>
        </p:nvSpPr>
        <p:spPr>
          <a:xfrm>
            <a:off x="428532" y="227828"/>
            <a:ext cx="7934652" cy="369332"/>
          </a:xfrm>
          <a:prstGeom prst="rect">
            <a:avLst/>
          </a:prstGeom>
          <a:noFill/>
        </p:spPr>
        <p:txBody>
          <a:bodyPr wrap="square" rtlCol="0">
            <a:spAutoFit/>
          </a:bodyPr>
          <a:lstStyle/>
          <a:p>
            <a:pPr algn="just"/>
            <a:r>
              <a:rPr lang="es-CL" b="1" dirty="0"/>
              <a:t>RESUMEN AVANCE PROGRAMACIÓN FNDR AÑO 2019 </a:t>
            </a:r>
            <a:r>
              <a:rPr lang="es-CL" b="1" dirty="0" smtClean="0"/>
              <a:t>-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138979"/>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CuadroTexto 13"/>
          <p:cNvSpPr txBox="1"/>
          <p:nvPr/>
        </p:nvSpPr>
        <p:spPr>
          <a:xfrm>
            <a:off x="630283" y="5572483"/>
            <a:ext cx="11113226" cy="492443"/>
          </a:xfrm>
          <a:prstGeom prst="rect">
            <a:avLst/>
          </a:prstGeom>
          <a:noFill/>
          <a:effectLst/>
        </p:spPr>
        <p:txBody>
          <a:bodyPr wrap="square" rtlCol="0">
            <a:spAutoFit/>
          </a:bodyPr>
          <a:lstStyle/>
          <a:p>
            <a:pPr algn="just"/>
            <a:r>
              <a:rPr lang="es-CL" sz="1300" dirty="0"/>
              <a:t>La </a:t>
            </a:r>
            <a:r>
              <a:rPr lang="es-CL" sz="1300" b="1" dirty="0"/>
              <a:t>ejecución del gasto del FNDR </a:t>
            </a:r>
            <a:r>
              <a:rPr lang="es-CL" sz="1300" dirty="0" smtClean="0"/>
              <a:t>en el </a:t>
            </a:r>
            <a:r>
              <a:rPr lang="es-CL" sz="1300" dirty="0"/>
              <a:t>primer semestre se mantuvo por debajo de la proyección inicial, alcanzando a septiembre los rangos esperados con un </a:t>
            </a:r>
            <a:r>
              <a:rPr lang="es-CL" sz="1300" b="1" dirty="0"/>
              <a:t>60,92%</a:t>
            </a:r>
            <a:r>
              <a:rPr lang="es-CL" sz="1300" dirty="0"/>
              <a:t>, estimando completar a diciembre del presente año el presupuesto restante. </a:t>
            </a:r>
          </a:p>
        </p:txBody>
      </p:sp>
      <p:pic>
        <p:nvPicPr>
          <p:cNvPr id="13" name="Imagen 12"/>
          <p:cNvPicPr/>
          <p:nvPr/>
        </p:nvPicPr>
        <p:blipFill rotWithShape="1">
          <a:blip r:embed="rId3" cstate="print">
            <a:extLst>
              <a:ext uri="{28A0092B-C50C-407E-A947-70E740481C1C}">
                <a14:useLocalDpi xmlns:a14="http://schemas.microsoft.com/office/drawing/2010/main" val="0"/>
              </a:ext>
            </a:extLst>
          </a:blip>
          <a:srcRect t="8233"/>
          <a:stretch/>
        </p:blipFill>
        <p:spPr bwMode="auto">
          <a:xfrm>
            <a:off x="1290920" y="822659"/>
            <a:ext cx="8848164" cy="4698023"/>
          </a:xfrm>
          <a:prstGeom prst="rect">
            <a:avLst/>
          </a:prstGeom>
          <a:noFill/>
        </p:spPr>
      </p:pic>
      <p:pic>
        <p:nvPicPr>
          <p:cNvPr id="16" name="Imagen 1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6414248"/>
            <a:ext cx="12192000" cy="443752"/>
          </a:xfrm>
          <a:prstGeom prst="rect">
            <a:avLst/>
          </a:prstGeom>
        </p:spPr>
      </p:pic>
    </p:spTree>
    <p:extLst>
      <p:ext uri="{BB962C8B-B14F-4D97-AF65-F5344CB8AC3E}">
        <p14:creationId xmlns:p14="http://schemas.microsoft.com/office/powerpoint/2010/main" val="121272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6163338" cy="523220"/>
          </a:xfrm>
          <a:prstGeom prst="rect">
            <a:avLst/>
          </a:prstGeom>
          <a:noFill/>
          <a:effectLst/>
        </p:spPr>
        <p:txBody>
          <a:bodyPr wrap="square" rtlCol="0">
            <a:spAutoFit/>
          </a:bodyPr>
          <a:lstStyle/>
          <a:p>
            <a:r>
              <a:rPr lang="es-CL" sz="2800" b="1" dirty="0" smtClean="0">
                <a:solidFill>
                  <a:schemeClr val="accent1">
                    <a:lumMod val="75000"/>
                  </a:schemeClr>
                </a:solidFill>
              </a:rPr>
              <a:t>DESARROLLO ECONÓMICO INDIGENA</a:t>
            </a:r>
            <a:endParaRPr lang="es-CL" sz="2800" b="1" dirty="0">
              <a:solidFill>
                <a:schemeClr val="accent1">
                  <a:lumMod val="75000"/>
                </a:schemeClr>
              </a:solidFill>
            </a:endParaRPr>
          </a:p>
        </p:txBody>
      </p:sp>
      <p:sp>
        <p:nvSpPr>
          <p:cNvPr id="8" name="Llaves 7"/>
          <p:cNvSpPr/>
          <p:nvPr/>
        </p:nvSpPr>
        <p:spPr>
          <a:xfrm rot="5400000">
            <a:off x="4424766" y="-1282427"/>
            <a:ext cx="3285727" cy="11434606"/>
          </a:xfrm>
          <a:prstGeom prst="brace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5" name="Rectángulo 14"/>
          <p:cNvSpPr/>
          <p:nvPr/>
        </p:nvSpPr>
        <p:spPr>
          <a:xfrm>
            <a:off x="428531" y="2054616"/>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2000" b="1" dirty="0" smtClean="0">
                <a:solidFill>
                  <a:schemeClr val="bg2">
                    <a:lumMod val="25000"/>
                  </a:schemeClr>
                </a:solidFill>
              </a:rPr>
              <a:t>PLAN IMPULSO</a:t>
            </a:r>
            <a:endParaRPr lang="es-CL" sz="2400" b="1" dirty="0" smtClean="0">
              <a:solidFill>
                <a:schemeClr val="bg2">
                  <a:lumMod val="25000"/>
                </a:schemeClr>
              </a:solidFill>
            </a:endParaRPr>
          </a:p>
        </p:txBody>
      </p:sp>
      <p:sp>
        <p:nvSpPr>
          <p:cNvPr id="16" name="Rectángulo 15"/>
          <p:cNvSpPr/>
          <p:nvPr/>
        </p:nvSpPr>
        <p:spPr>
          <a:xfrm>
            <a:off x="506737" y="6336881"/>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sz="2400" b="1" dirty="0" smtClean="0">
              <a:solidFill>
                <a:schemeClr val="bg2">
                  <a:lumMod val="25000"/>
                </a:schemeClr>
              </a:solidFill>
            </a:endParaRPr>
          </a:p>
        </p:txBody>
      </p:sp>
      <p:graphicFrame>
        <p:nvGraphicFramePr>
          <p:cNvPr id="20" name="Diagrama 19"/>
          <p:cNvGraphicFramePr/>
          <p:nvPr>
            <p:extLst>
              <p:ext uri="{D42A27DB-BD31-4B8C-83A1-F6EECF244321}">
                <p14:modId xmlns:p14="http://schemas.microsoft.com/office/powerpoint/2010/main" val="296911683"/>
              </p:ext>
            </p:extLst>
          </p:nvPr>
        </p:nvGraphicFramePr>
        <p:xfrm>
          <a:off x="6230104" y="3109051"/>
          <a:ext cx="5938961" cy="2599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p:cNvSpPr txBox="1"/>
          <p:nvPr/>
        </p:nvSpPr>
        <p:spPr>
          <a:xfrm>
            <a:off x="2135400" y="2693428"/>
            <a:ext cx="1562351" cy="400110"/>
          </a:xfrm>
          <a:prstGeom prst="rect">
            <a:avLst/>
          </a:prstGeom>
          <a:noFill/>
        </p:spPr>
        <p:txBody>
          <a:bodyPr wrap="none" rtlCol="0">
            <a:spAutoFit/>
          </a:bodyPr>
          <a:lstStyle/>
          <a:p>
            <a:r>
              <a:rPr lang="es-CL" sz="2000" b="1" dirty="0" smtClean="0"/>
              <a:t>SOLICITUDES</a:t>
            </a:r>
            <a:endParaRPr lang="es-CL" b="1" dirty="0"/>
          </a:p>
        </p:txBody>
      </p:sp>
      <p:sp>
        <p:nvSpPr>
          <p:cNvPr id="23" name="CuadroTexto 22"/>
          <p:cNvSpPr txBox="1"/>
          <p:nvPr/>
        </p:nvSpPr>
        <p:spPr>
          <a:xfrm>
            <a:off x="8418408" y="2682613"/>
            <a:ext cx="1264385" cy="400110"/>
          </a:xfrm>
          <a:prstGeom prst="rect">
            <a:avLst/>
          </a:prstGeom>
          <a:noFill/>
        </p:spPr>
        <p:txBody>
          <a:bodyPr wrap="none" rtlCol="0">
            <a:spAutoFit/>
          </a:bodyPr>
          <a:lstStyle/>
          <a:p>
            <a:r>
              <a:rPr lang="es-CL" sz="2000" b="1" dirty="0" smtClean="0"/>
              <a:t>ACCIONES</a:t>
            </a:r>
            <a:endParaRPr lang="es-CL" b="1" dirty="0"/>
          </a:p>
        </p:txBody>
      </p:sp>
      <p:graphicFrame>
        <p:nvGraphicFramePr>
          <p:cNvPr id="24" name="Diagrama 23"/>
          <p:cNvGraphicFramePr/>
          <p:nvPr>
            <p:extLst>
              <p:ext uri="{D42A27DB-BD31-4B8C-83A1-F6EECF244321}">
                <p14:modId xmlns:p14="http://schemas.microsoft.com/office/powerpoint/2010/main" val="683458464"/>
              </p:ext>
            </p:extLst>
          </p:nvPr>
        </p:nvGraphicFramePr>
        <p:xfrm>
          <a:off x="-185351" y="3161109"/>
          <a:ext cx="5820031" cy="25475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6139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15" grpId="0" animBg="1"/>
      <p:bldP spid="16" grpId="0" animBg="1"/>
      <p:bldGraphic spid="20" grpId="0">
        <p:bldAsOne/>
      </p:bldGraphic>
      <p:bldP spid="3" grpId="0"/>
      <p:bldP spid="23" grpId="0"/>
      <p:bldGraphic spid="24"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0" y="1303501"/>
            <a:ext cx="6496925" cy="523220"/>
          </a:xfrm>
          <a:prstGeom prst="rect">
            <a:avLst/>
          </a:prstGeom>
          <a:noFill/>
          <a:effectLst/>
        </p:spPr>
        <p:txBody>
          <a:bodyPr wrap="square" rtlCol="0">
            <a:spAutoFit/>
          </a:bodyPr>
          <a:lstStyle/>
          <a:p>
            <a:r>
              <a:rPr lang="es-CL" sz="2800" b="1" dirty="0">
                <a:solidFill>
                  <a:schemeClr val="accent1">
                    <a:lumMod val="75000"/>
                  </a:schemeClr>
                </a:solidFill>
              </a:rPr>
              <a:t>DESARROLLO ECONÓMICO INDIGENA</a:t>
            </a:r>
          </a:p>
        </p:txBody>
      </p:sp>
      <p:sp>
        <p:nvSpPr>
          <p:cNvPr id="8" name="Llaves 7"/>
          <p:cNvSpPr/>
          <p:nvPr/>
        </p:nvSpPr>
        <p:spPr>
          <a:xfrm rot="5400000">
            <a:off x="4424766" y="-1282427"/>
            <a:ext cx="3285727" cy="11434606"/>
          </a:xfrm>
          <a:prstGeom prst="brace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5" name="Rectángulo 14"/>
          <p:cNvSpPr/>
          <p:nvPr/>
        </p:nvSpPr>
        <p:spPr>
          <a:xfrm>
            <a:off x="428531" y="2054616"/>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2000" b="1" dirty="0" smtClean="0">
                <a:solidFill>
                  <a:schemeClr val="bg2">
                    <a:lumMod val="25000"/>
                  </a:schemeClr>
                </a:solidFill>
              </a:rPr>
              <a:t>PLAN IMPULSO</a:t>
            </a:r>
            <a:endParaRPr lang="es-CL" sz="2400" b="1" dirty="0" smtClean="0">
              <a:solidFill>
                <a:schemeClr val="bg2">
                  <a:lumMod val="25000"/>
                </a:schemeClr>
              </a:solidFill>
            </a:endParaRPr>
          </a:p>
        </p:txBody>
      </p:sp>
      <p:sp>
        <p:nvSpPr>
          <p:cNvPr id="16" name="Rectángulo 15"/>
          <p:cNvSpPr/>
          <p:nvPr/>
        </p:nvSpPr>
        <p:spPr>
          <a:xfrm>
            <a:off x="506737" y="6336881"/>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sz="2400" b="1" dirty="0" smtClean="0">
              <a:solidFill>
                <a:schemeClr val="bg2">
                  <a:lumMod val="25000"/>
                </a:schemeClr>
              </a:solidFill>
            </a:endParaRPr>
          </a:p>
        </p:txBody>
      </p:sp>
      <p:graphicFrame>
        <p:nvGraphicFramePr>
          <p:cNvPr id="14" name="Diagrama 13"/>
          <p:cNvGraphicFramePr/>
          <p:nvPr>
            <p:extLst>
              <p:ext uri="{D42A27DB-BD31-4B8C-83A1-F6EECF244321}">
                <p14:modId xmlns:p14="http://schemas.microsoft.com/office/powerpoint/2010/main" val="3106821353"/>
              </p:ext>
            </p:extLst>
          </p:nvPr>
        </p:nvGraphicFramePr>
        <p:xfrm>
          <a:off x="6170357" y="3161108"/>
          <a:ext cx="5820031" cy="2666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CuadroTexto 16"/>
          <p:cNvSpPr txBox="1"/>
          <p:nvPr/>
        </p:nvSpPr>
        <p:spPr>
          <a:xfrm>
            <a:off x="2135400" y="2693428"/>
            <a:ext cx="1562351" cy="400110"/>
          </a:xfrm>
          <a:prstGeom prst="rect">
            <a:avLst/>
          </a:prstGeom>
          <a:noFill/>
        </p:spPr>
        <p:txBody>
          <a:bodyPr wrap="none" rtlCol="0">
            <a:spAutoFit/>
          </a:bodyPr>
          <a:lstStyle/>
          <a:p>
            <a:r>
              <a:rPr lang="es-CL" sz="2000" b="1" dirty="0" smtClean="0"/>
              <a:t>SOLICITUDES</a:t>
            </a:r>
            <a:endParaRPr lang="es-CL" b="1" dirty="0"/>
          </a:p>
        </p:txBody>
      </p:sp>
      <p:sp>
        <p:nvSpPr>
          <p:cNvPr id="18" name="CuadroTexto 17"/>
          <p:cNvSpPr txBox="1"/>
          <p:nvPr/>
        </p:nvSpPr>
        <p:spPr>
          <a:xfrm>
            <a:off x="8418408" y="2682613"/>
            <a:ext cx="1264385" cy="400110"/>
          </a:xfrm>
          <a:prstGeom prst="rect">
            <a:avLst/>
          </a:prstGeom>
          <a:noFill/>
        </p:spPr>
        <p:txBody>
          <a:bodyPr wrap="none" rtlCol="0">
            <a:spAutoFit/>
          </a:bodyPr>
          <a:lstStyle/>
          <a:p>
            <a:r>
              <a:rPr lang="es-CL" sz="2000" b="1" dirty="0" smtClean="0"/>
              <a:t>ACCIONES</a:t>
            </a:r>
            <a:endParaRPr lang="es-CL" b="1" dirty="0"/>
          </a:p>
        </p:txBody>
      </p:sp>
      <p:graphicFrame>
        <p:nvGraphicFramePr>
          <p:cNvPr id="26" name="Diagrama 25"/>
          <p:cNvGraphicFramePr/>
          <p:nvPr>
            <p:extLst>
              <p:ext uri="{D42A27DB-BD31-4B8C-83A1-F6EECF244321}">
                <p14:modId xmlns:p14="http://schemas.microsoft.com/office/powerpoint/2010/main" val="683458464"/>
              </p:ext>
            </p:extLst>
          </p:nvPr>
        </p:nvGraphicFramePr>
        <p:xfrm>
          <a:off x="-185351" y="3161109"/>
          <a:ext cx="5820031" cy="25475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715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5927299" cy="523220"/>
          </a:xfrm>
          <a:prstGeom prst="rect">
            <a:avLst/>
          </a:prstGeom>
          <a:noFill/>
          <a:effectLst/>
        </p:spPr>
        <p:txBody>
          <a:bodyPr wrap="square" rtlCol="0">
            <a:spAutoFit/>
          </a:bodyPr>
          <a:lstStyle/>
          <a:p>
            <a:r>
              <a:rPr lang="es-CL" sz="2800" b="1" dirty="0">
                <a:solidFill>
                  <a:schemeClr val="accent1">
                    <a:lumMod val="75000"/>
                  </a:schemeClr>
                </a:solidFill>
              </a:rPr>
              <a:t>DESARROLLO ECONÓMICO INDIGENA</a:t>
            </a:r>
          </a:p>
        </p:txBody>
      </p:sp>
      <p:sp>
        <p:nvSpPr>
          <p:cNvPr id="8" name="Llaves 7"/>
          <p:cNvSpPr/>
          <p:nvPr/>
        </p:nvSpPr>
        <p:spPr>
          <a:xfrm rot="5400000">
            <a:off x="4424766" y="-1282427"/>
            <a:ext cx="3285727" cy="11434606"/>
          </a:xfrm>
          <a:prstGeom prst="brace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5" name="Rectángulo 14"/>
          <p:cNvSpPr/>
          <p:nvPr/>
        </p:nvSpPr>
        <p:spPr>
          <a:xfrm>
            <a:off x="428531" y="2054616"/>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2000" b="1" dirty="0" smtClean="0">
                <a:solidFill>
                  <a:schemeClr val="bg2">
                    <a:lumMod val="25000"/>
                  </a:schemeClr>
                </a:solidFill>
              </a:rPr>
              <a:t>PLAN IMPULSO</a:t>
            </a:r>
            <a:endParaRPr lang="es-CL" sz="2400" b="1" dirty="0" smtClean="0">
              <a:solidFill>
                <a:schemeClr val="bg2">
                  <a:lumMod val="25000"/>
                </a:schemeClr>
              </a:solidFill>
            </a:endParaRPr>
          </a:p>
        </p:txBody>
      </p:sp>
      <p:sp>
        <p:nvSpPr>
          <p:cNvPr id="16" name="Rectángulo 15"/>
          <p:cNvSpPr/>
          <p:nvPr/>
        </p:nvSpPr>
        <p:spPr>
          <a:xfrm>
            <a:off x="506737" y="6336881"/>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sz="2400" b="1" dirty="0" smtClean="0">
              <a:solidFill>
                <a:schemeClr val="bg2">
                  <a:lumMod val="25000"/>
                </a:schemeClr>
              </a:solidFill>
            </a:endParaRPr>
          </a:p>
        </p:txBody>
      </p:sp>
      <p:graphicFrame>
        <p:nvGraphicFramePr>
          <p:cNvPr id="20" name="Diagrama 19"/>
          <p:cNvGraphicFramePr/>
          <p:nvPr>
            <p:extLst>
              <p:ext uri="{D42A27DB-BD31-4B8C-83A1-F6EECF244321}">
                <p14:modId xmlns:p14="http://schemas.microsoft.com/office/powerpoint/2010/main" val="279688431"/>
              </p:ext>
            </p:extLst>
          </p:nvPr>
        </p:nvGraphicFramePr>
        <p:xfrm>
          <a:off x="6230104" y="3109051"/>
          <a:ext cx="5938961" cy="2599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a 13"/>
          <p:cNvGraphicFramePr/>
          <p:nvPr>
            <p:extLst>
              <p:ext uri="{D42A27DB-BD31-4B8C-83A1-F6EECF244321}">
                <p14:modId xmlns:p14="http://schemas.microsoft.com/office/powerpoint/2010/main" val="2411510936"/>
              </p:ext>
            </p:extLst>
          </p:nvPr>
        </p:nvGraphicFramePr>
        <p:xfrm>
          <a:off x="6038038" y="3135080"/>
          <a:ext cx="5938961" cy="25995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4" name="Diagrama 23"/>
          <p:cNvGraphicFramePr/>
          <p:nvPr>
            <p:extLst>
              <p:ext uri="{D42A27DB-BD31-4B8C-83A1-F6EECF244321}">
                <p14:modId xmlns:p14="http://schemas.microsoft.com/office/powerpoint/2010/main" val="683458464"/>
              </p:ext>
            </p:extLst>
          </p:nvPr>
        </p:nvGraphicFramePr>
        <p:xfrm>
          <a:off x="-185351" y="3161109"/>
          <a:ext cx="5820031" cy="25475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5" name="CuadroTexto 24"/>
          <p:cNvSpPr txBox="1"/>
          <p:nvPr/>
        </p:nvSpPr>
        <p:spPr>
          <a:xfrm>
            <a:off x="2135400" y="2693428"/>
            <a:ext cx="1562351" cy="400110"/>
          </a:xfrm>
          <a:prstGeom prst="rect">
            <a:avLst/>
          </a:prstGeom>
          <a:noFill/>
        </p:spPr>
        <p:txBody>
          <a:bodyPr wrap="none" rtlCol="0">
            <a:spAutoFit/>
          </a:bodyPr>
          <a:lstStyle/>
          <a:p>
            <a:r>
              <a:rPr lang="es-CL" sz="2000" b="1" dirty="0" smtClean="0"/>
              <a:t>SOLICITUDES</a:t>
            </a:r>
            <a:endParaRPr lang="es-CL" b="1" dirty="0"/>
          </a:p>
        </p:txBody>
      </p:sp>
      <p:sp>
        <p:nvSpPr>
          <p:cNvPr id="26" name="CuadroTexto 25"/>
          <p:cNvSpPr txBox="1"/>
          <p:nvPr/>
        </p:nvSpPr>
        <p:spPr>
          <a:xfrm>
            <a:off x="8418408" y="2682613"/>
            <a:ext cx="1264385" cy="400110"/>
          </a:xfrm>
          <a:prstGeom prst="rect">
            <a:avLst/>
          </a:prstGeom>
          <a:noFill/>
        </p:spPr>
        <p:txBody>
          <a:bodyPr wrap="none" rtlCol="0">
            <a:spAutoFit/>
          </a:bodyPr>
          <a:lstStyle/>
          <a:p>
            <a:r>
              <a:rPr lang="es-CL" sz="2000" b="1" dirty="0" smtClean="0"/>
              <a:t>ACCIONES</a:t>
            </a:r>
            <a:endParaRPr lang="es-CL" b="1" dirty="0"/>
          </a:p>
        </p:txBody>
      </p:sp>
    </p:spTree>
    <p:extLst>
      <p:ext uri="{BB962C8B-B14F-4D97-AF65-F5344CB8AC3E}">
        <p14:creationId xmlns:p14="http://schemas.microsoft.com/office/powerpoint/2010/main" val="171010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CuadroTexto 20"/>
          <p:cNvSpPr txBox="1"/>
          <p:nvPr/>
        </p:nvSpPr>
        <p:spPr>
          <a:xfrm>
            <a:off x="428531" y="1303501"/>
            <a:ext cx="6496925" cy="523220"/>
          </a:xfrm>
          <a:prstGeom prst="rect">
            <a:avLst/>
          </a:prstGeom>
          <a:noFill/>
          <a:effectLst/>
        </p:spPr>
        <p:txBody>
          <a:bodyPr wrap="square" rtlCol="0">
            <a:spAutoFit/>
          </a:bodyPr>
          <a:lstStyle/>
          <a:p>
            <a:r>
              <a:rPr lang="es-CL" sz="2800" b="1" dirty="0">
                <a:solidFill>
                  <a:schemeClr val="accent1">
                    <a:lumMod val="75000"/>
                  </a:schemeClr>
                </a:solidFill>
              </a:rPr>
              <a:t>DESARROLLO ECONÓMICO INDIGENA</a:t>
            </a:r>
          </a:p>
        </p:txBody>
      </p:sp>
      <p:sp>
        <p:nvSpPr>
          <p:cNvPr id="8" name="Llaves 7"/>
          <p:cNvSpPr/>
          <p:nvPr/>
        </p:nvSpPr>
        <p:spPr>
          <a:xfrm rot="5400000">
            <a:off x="4424766" y="-1282427"/>
            <a:ext cx="3285727" cy="11434606"/>
          </a:xfrm>
          <a:prstGeom prst="bracePair">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5" name="Rectángulo 14"/>
          <p:cNvSpPr/>
          <p:nvPr/>
        </p:nvSpPr>
        <p:spPr>
          <a:xfrm>
            <a:off x="428531" y="2054616"/>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L" sz="2000" b="1" dirty="0" smtClean="0">
                <a:solidFill>
                  <a:schemeClr val="bg2">
                    <a:lumMod val="25000"/>
                  </a:schemeClr>
                </a:solidFill>
              </a:rPr>
              <a:t>PLAN IMPULSO</a:t>
            </a:r>
            <a:endParaRPr lang="es-CL" sz="2400" b="1" dirty="0" smtClean="0">
              <a:solidFill>
                <a:schemeClr val="bg2">
                  <a:lumMod val="25000"/>
                </a:schemeClr>
              </a:solidFill>
            </a:endParaRPr>
          </a:p>
        </p:txBody>
      </p:sp>
      <p:sp>
        <p:nvSpPr>
          <p:cNvPr id="16" name="Rectángulo 15"/>
          <p:cNvSpPr/>
          <p:nvPr/>
        </p:nvSpPr>
        <p:spPr>
          <a:xfrm>
            <a:off x="506737" y="6336881"/>
            <a:ext cx="11278196" cy="479766"/>
          </a:xfrm>
          <a:prstGeom prst="rect">
            <a:avLst/>
          </a:prstGeom>
          <a:solidFill>
            <a:schemeClr val="accent4">
              <a:lumMod val="40000"/>
              <a:lumOff val="60000"/>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sz="2400" b="1" dirty="0" smtClean="0">
              <a:solidFill>
                <a:schemeClr val="bg2">
                  <a:lumMod val="25000"/>
                </a:schemeClr>
              </a:solidFill>
            </a:endParaRPr>
          </a:p>
        </p:txBody>
      </p:sp>
      <p:graphicFrame>
        <p:nvGraphicFramePr>
          <p:cNvPr id="20" name="Diagrama 19"/>
          <p:cNvGraphicFramePr/>
          <p:nvPr>
            <p:extLst>
              <p:ext uri="{D42A27DB-BD31-4B8C-83A1-F6EECF244321}">
                <p14:modId xmlns:p14="http://schemas.microsoft.com/office/powerpoint/2010/main" val="279688431"/>
              </p:ext>
            </p:extLst>
          </p:nvPr>
        </p:nvGraphicFramePr>
        <p:xfrm>
          <a:off x="6230104" y="3109051"/>
          <a:ext cx="5938961" cy="2599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a 13"/>
          <p:cNvGraphicFramePr/>
          <p:nvPr>
            <p:extLst>
              <p:ext uri="{D42A27DB-BD31-4B8C-83A1-F6EECF244321}">
                <p14:modId xmlns:p14="http://schemas.microsoft.com/office/powerpoint/2010/main" val="3574463489"/>
              </p:ext>
            </p:extLst>
          </p:nvPr>
        </p:nvGraphicFramePr>
        <p:xfrm>
          <a:off x="6038038" y="3135080"/>
          <a:ext cx="5938961" cy="25995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7" name="Diagrama 16"/>
          <p:cNvGraphicFramePr/>
          <p:nvPr>
            <p:extLst>
              <p:ext uri="{D42A27DB-BD31-4B8C-83A1-F6EECF244321}">
                <p14:modId xmlns:p14="http://schemas.microsoft.com/office/powerpoint/2010/main" val="4210000829"/>
              </p:ext>
            </p:extLst>
          </p:nvPr>
        </p:nvGraphicFramePr>
        <p:xfrm>
          <a:off x="-185351" y="3161109"/>
          <a:ext cx="5820031" cy="25475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CuadroTexto 17"/>
          <p:cNvSpPr txBox="1"/>
          <p:nvPr/>
        </p:nvSpPr>
        <p:spPr>
          <a:xfrm>
            <a:off x="2135400" y="2693428"/>
            <a:ext cx="1562351" cy="400110"/>
          </a:xfrm>
          <a:prstGeom prst="rect">
            <a:avLst/>
          </a:prstGeom>
          <a:noFill/>
        </p:spPr>
        <p:txBody>
          <a:bodyPr wrap="none" rtlCol="0">
            <a:spAutoFit/>
          </a:bodyPr>
          <a:lstStyle/>
          <a:p>
            <a:r>
              <a:rPr lang="es-CL" sz="2000" b="1" dirty="0" smtClean="0"/>
              <a:t>SOLICITUDES</a:t>
            </a:r>
            <a:endParaRPr lang="es-CL" b="1" dirty="0"/>
          </a:p>
        </p:txBody>
      </p:sp>
      <p:sp>
        <p:nvSpPr>
          <p:cNvPr id="19" name="CuadroTexto 18"/>
          <p:cNvSpPr txBox="1"/>
          <p:nvPr/>
        </p:nvSpPr>
        <p:spPr>
          <a:xfrm>
            <a:off x="8418408" y="2682613"/>
            <a:ext cx="1264385" cy="400110"/>
          </a:xfrm>
          <a:prstGeom prst="rect">
            <a:avLst/>
          </a:prstGeom>
          <a:noFill/>
        </p:spPr>
        <p:txBody>
          <a:bodyPr wrap="none" rtlCol="0">
            <a:spAutoFit/>
          </a:bodyPr>
          <a:lstStyle/>
          <a:p>
            <a:r>
              <a:rPr lang="es-CL" sz="2000" b="1" dirty="0" smtClean="0"/>
              <a:t>ACCIONES</a:t>
            </a:r>
            <a:endParaRPr lang="es-CL" b="1" dirty="0"/>
          </a:p>
        </p:txBody>
      </p:sp>
    </p:spTree>
    <p:extLst>
      <p:ext uri="{BB962C8B-B14F-4D97-AF65-F5344CB8AC3E}">
        <p14:creationId xmlns:p14="http://schemas.microsoft.com/office/powerpoint/2010/main" val="3504023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9069" cy="8098379"/>
          </a:xfrm>
          <a:prstGeom prst="rect">
            <a:avLst/>
          </a:prstGeom>
        </p:spPr>
      </p:pic>
      <p:sp>
        <p:nvSpPr>
          <p:cNvPr id="23" name="Rectángulo 22"/>
          <p:cNvSpPr/>
          <p:nvPr/>
        </p:nvSpPr>
        <p:spPr>
          <a:xfrm>
            <a:off x="0" y="2501728"/>
            <a:ext cx="12192000" cy="470897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1" y="332076"/>
            <a:ext cx="8193017" cy="1849655"/>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8" name="Rectángulo redondeado 7"/>
          <p:cNvSpPr/>
          <p:nvPr/>
        </p:nvSpPr>
        <p:spPr>
          <a:xfrm>
            <a:off x="771938" y="359373"/>
            <a:ext cx="45719" cy="15786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CuadroTexto 1"/>
          <p:cNvSpPr txBox="1"/>
          <p:nvPr/>
        </p:nvSpPr>
        <p:spPr>
          <a:xfrm>
            <a:off x="954217" y="895821"/>
            <a:ext cx="6883958" cy="1477328"/>
          </a:xfrm>
          <a:prstGeom prst="rect">
            <a:avLst/>
          </a:prstGeom>
          <a:noFill/>
        </p:spPr>
        <p:txBody>
          <a:bodyPr wrap="square" rtlCol="0">
            <a:spAutoFit/>
          </a:bodyPr>
          <a:lstStyle/>
          <a:p>
            <a:pPr algn="just"/>
            <a:r>
              <a:rPr lang="es-CL" dirty="0" smtClean="0"/>
              <a:t>Así fue diseñado como un plan </a:t>
            </a:r>
            <a:r>
              <a:rPr lang="es-CL" dirty="0"/>
              <a:t>intersectorial para mejorar las condiciones económicas y sociales, </a:t>
            </a:r>
            <a:r>
              <a:rPr lang="es-CL" dirty="0" smtClean="0"/>
              <a:t>conformado </a:t>
            </a:r>
            <a:r>
              <a:rPr lang="es-CL" dirty="0"/>
              <a:t>por 609 proyectos y una inversión </a:t>
            </a:r>
            <a:r>
              <a:rPr lang="es-CL" dirty="0" smtClean="0"/>
              <a:t>total de</a:t>
            </a:r>
            <a:r>
              <a:rPr lang="es-CL" b="1" dirty="0" smtClean="0"/>
              <a:t> </a:t>
            </a:r>
            <a:r>
              <a:rPr lang="es-CL" b="1" dirty="0" smtClean="0"/>
              <a:t>US$8.043 </a:t>
            </a:r>
            <a:r>
              <a:rPr lang="es-CL" b="1" dirty="0"/>
              <a:t>millones</a:t>
            </a:r>
            <a:r>
              <a:rPr lang="es-CL" dirty="0"/>
              <a:t> a ejecutarse </a:t>
            </a:r>
            <a:r>
              <a:rPr lang="es-CL" dirty="0" smtClean="0"/>
              <a:t>hasta el </a:t>
            </a:r>
            <a:r>
              <a:rPr lang="es-CL" dirty="0"/>
              <a:t>año 2026. </a:t>
            </a:r>
          </a:p>
          <a:p>
            <a:endParaRPr lang="es-CL" dirty="0"/>
          </a:p>
        </p:txBody>
      </p:sp>
      <p:sp>
        <p:nvSpPr>
          <p:cNvPr id="3" name="CuadroTexto 2"/>
          <p:cNvSpPr txBox="1"/>
          <p:nvPr/>
        </p:nvSpPr>
        <p:spPr>
          <a:xfrm>
            <a:off x="990050" y="449643"/>
            <a:ext cx="2873864" cy="646331"/>
          </a:xfrm>
          <a:prstGeom prst="rect">
            <a:avLst/>
          </a:prstGeom>
          <a:noFill/>
        </p:spPr>
        <p:txBody>
          <a:bodyPr wrap="none" rtlCol="0">
            <a:spAutoFit/>
          </a:bodyPr>
          <a:lstStyle/>
          <a:p>
            <a:r>
              <a:rPr lang="es-CL" b="1" dirty="0"/>
              <a:t>¿QUÉ ES EL PLAN </a:t>
            </a:r>
            <a:r>
              <a:rPr lang="es-CL" b="1" dirty="0" smtClean="0"/>
              <a:t>IMPULSO</a:t>
            </a:r>
            <a:r>
              <a:rPr lang="es-CL" b="1" dirty="0"/>
              <a:t>?</a:t>
            </a:r>
          </a:p>
          <a:p>
            <a:endParaRPr lang="es-CL" dirty="0"/>
          </a:p>
        </p:txBody>
      </p:sp>
      <p:sp>
        <p:nvSpPr>
          <p:cNvPr id="26" name="7 Rectángulo redondeado">
            <a:hlinkClick r:id="rId3" action="ppaction://hlinksldjump"/>
          </p:cNvPr>
          <p:cNvSpPr/>
          <p:nvPr/>
        </p:nvSpPr>
        <p:spPr>
          <a:xfrm>
            <a:off x="4617956" y="2693146"/>
            <a:ext cx="2237985" cy="863993"/>
          </a:xfrm>
          <a:prstGeom prst="roundRect">
            <a:avLst/>
          </a:prstGeom>
          <a:solidFill>
            <a:srgbClr val="006CB7"/>
          </a:solidFill>
          <a:ln>
            <a:noFill/>
          </a:ln>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white"/>
                </a:solidFill>
                <a:effectLst/>
                <a:uLnTx/>
                <a:uFillTx/>
                <a:latin typeface="gobCL Heavy"/>
              </a:rPr>
              <a:t>ENERGÍA</a:t>
            </a:r>
            <a:endParaRPr kumimoji="0" lang="es-MX" sz="1600" b="1" i="0" u="none" strike="noStrike" kern="1200" cap="none" spc="0" normalizeH="0" baseline="0" noProof="0" dirty="0">
              <a:ln>
                <a:noFill/>
              </a:ln>
              <a:solidFill>
                <a:prstClr val="white"/>
              </a:solidFill>
              <a:effectLst/>
              <a:uLnTx/>
              <a:uFillTx/>
              <a:latin typeface="gobCL Heavy"/>
            </a:endParaRPr>
          </a:p>
        </p:txBody>
      </p:sp>
      <p:sp>
        <p:nvSpPr>
          <p:cNvPr id="27" name="7 Rectángulo redondeado">
            <a:hlinkClick r:id="rId4" action="ppaction://hlinksldjump"/>
          </p:cNvPr>
          <p:cNvSpPr/>
          <p:nvPr/>
        </p:nvSpPr>
        <p:spPr>
          <a:xfrm>
            <a:off x="7267632" y="2693146"/>
            <a:ext cx="2359992" cy="863993"/>
          </a:xfrm>
          <a:prstGeom prst="roundRect">
            <a:avLst/>
          </a:prstGeom>
          <a:solidFill>
            <a:srgbClr val="006CB7"/>
          </a:solidFill>
          <a:ln>
            <a:noFill/>
          </a:ln>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white"/>
                </a:solidFill>
                <a:effectLst/>
                <a:uLnTx/>
                <a:uFillTx/>
                <a:latin typeface="gobCL Heavy"/>
              </a:rPr>
              <a:t>TURISMO</a:t>
            </a:r>
            <a:endParaRPr kumimoji="0" lang="es-MX" sz="1600" b="1" i="0" u="none" strike="noStrike" kern="1200" cap="none" spc="0" normalizeH="0" baseline="0" noProof="0" dirty="0">
              <a:ln>
                <a:noFill/>
              </a:ln>
              <a:solidFill>
                <a:prstClr val="white"/>
              </a:solidFill>
              <a:effectLst/>
              <a:uLnTx/>
              <a:uFillTx/>
              <a:latin typeface="gobCL Heavy"/>
            </a:endParaRPr>
          </a:p>
        </p:txBody>
      </p:sp>
      <p:sp>
        <p:nvSpPr>
          <p:cNvPr id="28" name="7 Rectángulo redondeado">
            <a:hlinkClick r:id="rId5" action="ppaction://hlinksldjump"/>
          </p:cNvPr>
          <p:cNvSpPr/>
          <p:nvPr/>
        </p:nvSpPr>
        <p:spPr>
          <a:xfrm>
            <a:off x="1839524" y="2693146"/>
            <a:ext cx="2366742" cy="863993"/>
          </a:xfrm>
          <a:prstGeom prst="roundRect">
            <a:avLst/>
          </a:prstGeom>
          <a:solidFill>
            <a:srgbClr val="006CB7"/>
          </a:solidFill>
          <a:ln>
            <a:noFill/>
          </a:ln>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smtClean="0">
                <a:ln>
                  <a:noFill/>
                </a:ln>
                <a:solidFill>
                  <a:prstClr val="white"/>
                </a:solidFill>
                <a:effectLst/>
                <a:uLnTx/>
                <a:uFillTx/>
                <a:latin typeface="gobCL Heavy"/>
              </a:rPr>
              <a:t>AGRICULTURA</a:t>
            </a:r>
            <a:endParaRPr kumimoji="0" lang="es-MX" sz="1600" b="1" i="0" u="none" strike="noStrike" kern="1200" cap="none" spc="0" normalizeH="0" baseline="0" noProof="0" dirty="0">
              <a:ln>
                <a:noFill/>
              </a:ln>
              <a:solidFill>
                <a:prstClr val="white"/>
              </a:solidFill>
              <a:effectLst/>
              <a:uLnTx/>
              <a:uFillTx/>
              <a:latin typeface="gobCL Heavy"/>
            </a:endParaRPr>
          </a:p>
        </p:txBody>
      </p:sp>
      <p:sp>
        <p:nvSpPr>
          <p:cNvPr id="29" name="Flecha arriba 28"/>
          <p:cNvSpPr/>
          <p:nvPr/>
        </p:nvSpPr>
        <p:spPr>
          <a:xfrm>
            <a:off x="3135098" y="4094374"/>
            <a:ext cx="5051700" cy="474736"/>
          </a:xfrm>
          <a:prstGeom prst="upArrow">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CL"/>
          </a:p>
        </p:txBody>
      </p:sp>
      <p:sp>
        <p:nvSpPr>
          <p:cNvPr id="30" name="Rectángulo 29">
            <a:hlinkClick r:id="rId6" action="ppaction://hlinksldjump"/>
          </p:cNvPr>
          <p:cNvSpPr/>
          <p:nvPr/>
        </p:nvSpPr>
        <p:spPr>
          <a:xfrm>
            <a:off x="1831103" y="4647961"/>
            <a:ext cx="3786643" cy="263055"/>
          </a:xfrm>
          <a:prstGeom prst="rect">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smtClean="0">
                <a:solidFill>
                  <a:schemeClr val="tx1"/>
                </a:solidFill>
              </a:rPr>
              <a:t>MINVU</a:t>
            </a:r>
            <a:endParaRPr lang="es-CL" sz="1200" b="1" dirty="0">
              <a:solidFill>
                <a:schemeClr val="tx1"/>
              </a:solidFill>
            </a:endParaRPr>
          </a:p>
        </p:txBody>
      </p:sp>
      <p:sp>
        <p:nvSpPr>
          <p:cNvPr id="31" name="Rectángulo 30">
            <a:hlinkClick r:id="rId7" action="ppaction://hlinksldjump"/>
          </p:cNvPr>
          <p:cNvSpPr/>
          <p:nvPr/>
        </p:nvSpPr>
        <p:spPr>
          <a:xfrm>
            <a:off x="5802068" y="4647300"/>
            <a:ext cx="3825556" cy="241808"/>
          </a:xfrm>
          <a:prstGeom prst="rect">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smtClean="0">
                <a:solidFill>
                  <a:schemeClr val="tx1"/>
                </a:solidFill>
              </a:rPr>
              <a:t>MOP</a:t>
            </a:r>
            <a:endParaRPr lang="es-CL" sz="1200" b="1" dirty="0">
              <a:solidFill>
                <a:schemeClr val="tx1"/>
              </a:solidFill>
            </a:endParaRPr>
          </a:p>
        </p:txBody>
      </p:sp>
      <p:sp>
        <p:nvSpPr>
          <p:cNvPr id="32" name="Rectángulo 31">
            <a:hlinkClick r:id="rId8" action="ppaction://hlinksldjump"/>
          </p:cNvPr>
          <p:cNvSpPr/>
          <p:nvPr/>
        </p:nvSpPr>
        <p:spPr>
          <a:xfrm>
            <a:off x="4617956" y="5071643"/>
            <a:ext cx="2237985" cy="244552"/>
          </a:xfrm>
          <a:prstGeom prst="rect">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smtClean="0">
                <a:solidFill>
                  <a:schemeClr val="tx1"/>
                </a:solidFill>
              </a:rPr>
              <a:t>SALUD</a:t>
            </a:r>
            <a:endParaRPr lang="es-CL" sz="1200" b="1" dirty="0">
              <a:solidFill>
                <a:schemeClr val="tx1"/>
              </a:solidFill>
            </a:endParaRPr>
          </a:p>
        </p:txBody>
      </p:sp>
      <p:sp>
        <p:nvSpPr>
          <p:cNvPr id="33" name="Rectángulo 32">
            <a:hlinkClick r:id="rId9" action="ppaction://hlinksldjump"/>
          </p:cNvPr>
          <p:cNvSpPr/>
          <p:nvPr/>
        </p:nvSpPr>
        <p:spPr>
          <a:xfrm>
            <a:off x="7114483" y="5079931"/>
            <a:ext cx="2513141" cy="244551"/>
          </a:xfrm>
          <a:prstGeom prst="rect">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smtClean="0">
                <a:solidFill>
                  <a:schemeClr val="tx1"/>
                </a:solidFill>
              </a:rPr>
              <a:t>MEDIO AMBIENTE</a:t>
            </a:r>
            <a:endParaRPr lang="es-CL" sz="1200" b="1" dirty="0">
              <a:solidFill>
                <a:schemeClr val="tx1"/>
              </a:solidFill>
            </a:endParaRPr>
          </a:p>
        </p:txBody>
      </p:sp>
      <p:sp>
        <p:nvSpPr>
          <p:cNvPr id="34" name="Rectángulo 33">
            <a:hlinkClick r:id="rId10" action="ppaction://hlinksldjump"/>
          </p:cNvPr>
          <p:cNvSpPr/>
          <p:nvPr/>
        </p:nvSpPr>
        <p:spPr>
          <a:xfrm>
            <a:off x="1831103" y="5079931"/>
            <a:ext cx="2524353" cy="244552"/>
          </a:xfrm>
          <a:prstGeom prst="rect">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smtClean="0">
                <a:solidFill>
                  <a:schemeClr val="tx1"/>
                </a:solidFill>
              </a:rPr>
              <a:t>EDUCACIÓN</a:t>
            </a:r>
            <a:endParaRPr lang="es-CL" sz="1200" b="1" dirty="0">
              <a:solidFill>
                <a:schemeClr val="tx1"/>
              </a:solidFill>
            </a:endParaRPr>
          </a:p>
        </p:txBody>
      </p:sp>
      <p:sp>
        <p:nvSpPr>
          <p:cNvPr id="35" name="Rectángulo 34">
            <a:hlinkClick r:id="rId11" action="ppaction://hlinksldjump"/>
          </p:cNvPr>
          <p:cNvSpPr/>
          <p:nvPr/>
        </p:nvSpPr>
        <p:spPr>
          <a:xfrm>
            <a:off x="1831103" y="5415945"/>
            <a:ext cx="3786644" cy="263055"/>
          </a:xfrm>
          <a:prstGeom prst="rect">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smtClean="0">
                <a:solidFill>
                  <a:schemeClr val="tx1"/>
                </a:solidFill>
              </a:rPr>
              <a:t>DESARROLLO SOCIAL</a:t>
            </a:r>
            <a:endParaRPr lang="es-CL" sz="1200" b="1" dirty="0">
              <a:solidFill>
                <a:schemeClr val="tx1"/>
              </a:solidFill>
            </a:endParaRPr>
          </a:p>
        </p:txBody>
      </p:sp>
      <p:sp>
        <p:nvSpPr>
          <p:cNvPr id="36" name="Rectángulo 35"/>
          <p:cNvSpPr/>
          <p:nvPr/>
        </p:nvSpPr>
        <p:spPr>
          <a:xfrm>
            <a:off x="1831102" y="5827043"/>
            <a:ext cx="7796522" cy="356886"/>
          </a:xfrm>
          <a:prstGeom prst="rect">
            <a:avLst/>
          </a:prstGeom>
          <a:solidFill>
            <a:schemeClr val="tx2"/>
          </a:solidFill>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2000" dirty="0" smtClean="0"/>
              <a:t>E J E S     </a:t>
            </a:r>
            <a:r>
              <a:rPr lang="es-CL" sz="2000" dirty="0" err="1" smtClean="0"/>
              <a:t>S</a:t>
            </a:r>
            <a:r>
              <a:rPr lang="es-CL" sz="2000" dirty="0" smtClean="0"/>
              <a:t> E C T O R I A L E S (BASE)</a:t>
            </a:r>
            <a:endParaRPr lang="es-CL" sz="2000" dirty="0"/>
          </a:p>
        </p:txBody>
      </p:sp>
      <p:sp>
        <p:nvSpPr>
          <p:cNvPr id="37" name="Rectángulo 36"/>
          <p:cNvSpPr/>
          <p:nvPr/>
        </p:nvSpPr>
        <p:spPr>
          <a:xfrm>
            <a:off x="1839523" y="3640338"/>
            <a:ext cx="7788101" cy="356886"/>
          </a:xfrm>
          <a:prstGeom prst="rect">
            <a:avLst/>
          </a:prstGeom>
          <a:solidFill>
            <a:schemeClr val="tx2"/>
          </a:solidFill>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2000" dirty="0" smtClean="0"/>
              <a:t>E J E S     E S T R A T É G I C O S</a:t>
            </a:r>
            <a:endParaRPr lang="es-CL" sz="2000" dirty="0"/>
          </a:p>
        </p:txBody>
      </p:sp>
      <p:sp>
        <p:nvSpPr>
          <p:cNvPr id="38" name="Rectángulo 37">
            <a:hlinkClick r:id="rId12" action="ppaction://hlinksldjump"/>
          </p:cNvPr>
          <p:cNvSpPr/>
          <p:nvPr/>
        </p:nvSpPr>
        <p:spPr>
          <a:xfrm>
            <a:off x="5840980" y="5415944"/>
            <a:ext cx="3786644" cy="263055"/>
          </a:xfrm>
          <a:prstGeom prst="rect">
            <a:avLst/>
          </a:prstGeom>
          <a:effectLst>
            <a:glow rad="228600">
              <a:schemeClr val="bg1">
                <a:alpha val="80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CL" sz="1200" b="1" dirty="0" smtClean="0">
                <a:solidFill>
                  <a:schemeClr val="tx1"/>
                </a:solidFill>
              </a:rPr>
              <a:t>BIENES NACIONALES</a:t>
            </a:r>
            <a:endParaRPr lang="es-CL" sz="1200" b="1" dirty="0">
              <a:solidFill>
                <a:schemeClr val="tx1"/>
              </a:solidFill>
            </a:endParaRPr>
          </a:p>
        </p:txBody>
      </p:sp>
    </p:spTree>
    <p:extLst>
      <p:ext uri="{BB962C8B-B14F-4D97-AF65-F5344CB8AC3E}">
        <p14:creationId xmlns:p14="http://schemas.microsoft.com/office/powerpoint/2010/main" val="225973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fade">
                                      <p:cBhvr>
                                        <p:cTn id="46" dur="500"/>
                                        <p:tgtEl>
                                          <p:spTgt spid="32"/>
                                        </p:tgtEl>
                                      </p:cBhvr>
                                    </p:animEffect>
                                  </p:childTnLst>
                                </p:cTn>
                              </p:par>
                            </p:childTnLst>
                          </p:cTn>
                        </p:par>
                        <p:par>
                          <p:cTn id="47" fill="hold">
                            <p:stCondLst>
                              <p:cond delay="5000"/>
                            </p:stCondLst>
                            <p:childTnLst>
                              <p:par>
                                <p:cTn id="48" presetID="10" presetClass="entr" presetSubtype="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par>
                          <p:cTn id="51" fill="hold">
                            <p:stCondLst>
                              <p:cond delay="5500"/>
                            </p:stCondLst>
                            <p:childTnLst>
                              <p:par>
                                <p:cTn id="52" presetID="10"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childTnLst>
                          </p:cTn>
                        </p:par>
                        <p:par>
                          <p:cTn id="59" fill="hold">
                            <p:stCondLst>
                              <p:cond delay="6500"/>
                            </p:stCondLst>
                            <p:childTnLst>
                              <p:par>
                                <p:cTn id="60" presetID="10" presetClass="entr" presetSubtype="0" fill="hold" grpId="0" nodeType="after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0" y="25148"/>
            <a:ext cx="12169069" cy="8098379"/>
          </a:xfrm>
          <a:prstGeom prst="rect">
            <a:avLst/>
          </a:prstGeom>
        </p:spPr>
      </p:pic>
      <p:sp>
        <p:nvSpPr>
          <p:cNvPr id="14" name="Rectángulo 13"/>
          <p:cNvSpPr/>
          <p:nvPr/>
        </p:nvSpPr>
        <p:spPr>
          <a:xfrm>
            <a:off x="0" y="3548998"/>
            <a:ext cx="12192000" cy="1692322"/>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7" name="CuadroTexto 6"/>
          <p:cNvSpPr txBox="1"/>
          <p:nvPr/>
        </p:nvSpPr>
        <p:spPr>
          <a:xfrm>
            <a:off x="6073065" y="4607085"/>
            <a:ext cx="3360217" cy="369332"/>
          </a:xfrm>
          <a:prstGeom prst="rect">
            <a:avLst/>
          </a:prstGeom>
          <a:noFill/>
        </p:spPr>
        <p:txBody>
          <a:bodyPr wrap="square" rtlCol="0">
            <a:spAutoFit/>
          </a:bodyPr>
          <a:lstStyle/>
          <a:p>
            <a:r>
              <a:rPr lang="es-CL" b="1" dirty="0" smtClean="0">
                <a:solidFill>
                  <a:schemeClr val="accent1">
                    <a:lumMod val="50000"/>
                  </a:schemeClr>
                </a:solidFill>
                <a:latin typeface="gobCL"/>
              </a:rPr>
              <a:t>Septiembre 2019</a:t>
            </a:r>
          </a:p>
        </p:txBody>
      </p:sp>
      <p:sp>
        <p:nvSpPr>
          <p:cNvPr id="8" name="Rectángulo redondeado 7"/>
          <p:cNvSpPr/>
          <p:nvPr/>
        </p:nvSpPr>
        <p:spPr>
          <a:xfrm flipH="1">
            <a:off x="8018051" y="3754004"/>
            <a:ext cx="45719" cy="128231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70736" y="4233523"/>
            <a:ext cx="482412" cy="409460"/>
          </a:xfrm>
          <a:prstGeom prst="rect">
            <a:avLst/>
          </a:prstGeom>
        </p:spPr>
      </p:pic>
      <p:grpSp>
        <p:nvGrpSpPr>
          <p:cNvPr id="12" name="Grupo 11"/>
          <p:cNvGrpSpPr/>
          <p:nvPr/>
        </p:nvGrpSpPr>
        <p:grpSpPr>
          <a:xfrm>
            <a:off x="8145863" y="3765379"/>
            <a:ext cx="778149" cy="399958"/>
            <a:chOff x="715135" y="281228"/>
            <a:chExt cx="1732236" cy="890346"/>
          </a:xfrm>
        </p:grpSpPr>
        <p:pic>
          <p:nvPicPr>
            <p:cNvPr id="10" name="Imagen 9"/>
            <p:cNvPicPr>
              <a:picLocks noChangeAspect="1"/>
            </p:cNvPicPr>
            <p:nvPr/>
          </p:nvPicPr>
          <p:blipFill>
            <a:blip r:embed="rId5"/>
            <a:stretch>
              <a:fillRect/>
            </a:stretch>
          </p:blipFill>
          <p:spPr>
            <a:xfrm>
              <a:off x="715135" y="281228"/>
              <a:ext cx="1728928" cy="890346"/>
            </a:xfrm>
            <a:prstGeom prst="rect">
              <a:avLst/>
            </a:prstGeom>
          </p:spPr>
        </p:pic>
        <p:pic>
          <p:nvPicPr>
            <p:cNvPr id="11" name="Imagen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21794" y="281228"/>
              <a:ext cx="825577" cy="884873"/>
            </a:xfrm>
            <a:prstGeom prst="rect">
              <a:avLst/>
            </a:prstGeom>
          </p:spPr>
        </p:pic>
      </p:grpSp>
      <p:pic>
        <p:nvPicPr>
          <p:cNvPr id="13" name="11 Imagen"/>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09635" y="4688217"/>
            <a:ext cx="761711" cy="3070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7" name="CuadroTexto 26"/>
          <p:cNvSpPr txBox="1"/>
          <p:nvPr/>
        </p:nvSpPr>
        <p:spPr>
          <a:xfrm>
            <a:off x="4539436" y="4074337"/>
            <a:ext cx="4625391" cy="584775"/>
          </a:xfrm>
          <a:prstGeom prst="rect">
            <a:avLst/>
          </a:prstGeom>
          <a:noFill/>
        </p:spPr>
        <p:txBody>
          <a:bodyPr wrap="square" rtlCol="0">
            <a:spAutoFit/>
          </a:bodyPr>
          <a:lstStyle/>
          <a:p>
            <a:r>
              <a:rPr lang="es-CL" sz="3200" b="1" dirty="0" smtClean="0">
                <a:solidFill>
                  <a:schemeClr val="accent1">
                    <a:lumMod val="75000"/>
                  </a:schemeClr>
                </a:solidFill>
                <a:latin typeface="gobCL"/>
              </a:rPr>
              <a:t>MUCHAS GRACIAS</a:t>
            </a:r>
            <a:endParaRPr lang="es-CL" sz="2800" b="1" dirty="0" smtClean="0">
              <a:solidFill>
                <a:schemeClr val="accent1">
                  <a:lumMod val="75000"/>
                </a:schemeClr>
              </a:solidFill>
              <a:latin typeface="gobCL"/>
            </a:endParaRPr>
          </a:p>
        </p:txBody>
      </p:sp>
    </p:spTree>
    <p:extLst>
      <p:ext uri="{BB962C8B-B14F-4D97-AF65-F5344CB8AC3E}">
        <p14:creationId xmlns:p14="http://schemas.microsoft.com/office/powerpoint/2010/main" val="233823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35266"/>
            <a:ext cx="12192000" cy="5520367"/>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Estado de Avance acumulado </a:t>
            </a:r>
            <a:r>
              <a:rPr lang="es-CL" b="1" dirty="0" smtClean="0">
                <a:solidFill>
                  <a:schemeClr val="accent1">
                    <a:lumMod val="50000"/>
                  </a:schemeClr>
                </a:solidFill>
              </a:rPr>
              <a:t>/ 2018 Agosto 2019</a:t>
            </a:r>
            <a:endParaRPr lang="es-CL" b="1" dirty="0">
              <a:solidFill>
                <a:schemeClr val="accent1">
                  <a:lumMod val="50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7" name="Imagen 16"/>
          <p:cNvPicPr/>
          <p:nvPr/>
        </p:nvPicPr>
        <p:blipFill rotWithShape="1">
          <a:blip r:embed="rId3">
            <a:extLst>
              <a:ext uri="{28A0092B-C50C-407E-A947-70E740481C1C}">
                <a14:useLocalDpi xmlns:a14="http://schemas.microsoft.com/office/drawing/2010/main" val="0"/>
              </a:ext>
            </a:extLst>
          </a:blip>
          <a:srcRect l="51117" t="16618" r="13650" b="7448"/>
          <a:stretch/>
        </p:blipFill>
        <p:spPr bwMode="auto">
          <a:xfrm>
            <a:off x="2669602" y="1287922"/>
            <a:ext cx="3828188" cy="4707440"/>
          </a:xfrm>
          <a:prstGeom prst="rect">
            <a:avLst/>
          </a:prstGeom>
          <a:ln>
            <a:noFill/>
          </a:ln>
          <a:extLst>
            <a:ext uri="{53640926-AAD7-44D8-BBD7-CCE9431645EC}">
              <a14:shadowObscured xmlns:a14="http://schemas.microsoft.com/office/drawing/2010/main"/>
            </a:ext>
          </a:extLst>
        </p:spPr>
      </p:pic>
      <p:sp>
        <p:nvSpPr>
          <p:cNvPr id="18" name="Cuadro de texto 2"/>
          <p:cNvSpPr txBox="1">
            <a:spLocks noChangeArrowheads="1"/>
          </p:cNvSpPr>
          <p:nvPr/>
        </p:nvSpPr>
        <p:spPr bwMode="auto">
          <a:xfrm>
            <a:off x="1548038" y="6083776"/>
            <a:ext cx="9584099" cy="754117"/>
          </a:xfrm>
          <a:prstGeom prst="rect">
            <a:avLst/>
          </a:prstGeom>
          <a:noFill/>
          <a:ln w="9525">
            <a:noFill/>
            <a:miter lim="800000"/>
            <a:headEnd/>
            <a:tailEnd/>
          </a:ln>
        </p:spPr>
        <p:txBody>
          <a:bodyPr rot="0" vert="horz" wrap="square" lIns="91440" tIns="45720" rIns="91440" bIns="45720" anchor="t" anchorCtr="0">
            <a:noAutofit/>
          </a:bodyPr>
          <a:lstStyle/>
          <a:p>
            <a:pPr algn="ctr">
              <a:spcAft>
                <a:spcPts val="0"/>
              </a:spcAft>
            </a:pPr>
            <a:r>
              <a:rPr lang="es-CL" sz="1050" b="1" i="1" dirty="0">
                <a:effectLst/>
                <a:latin typeface="Calibri" panose="020F0502020204030204" pitchFamily="34" charset="0"/>
                <a:ea typeface="Calibri" panose="020F0502020204030204" pitchFamily="34" charset="0"/>
                <a:cs typeface="Times New Roman" panose="02020603050405020304" pitchFamily="18" charset="0"/>
              </a:rPr>
              <a:t>NOTA: Informe basado en cifras DIPRES a agosto de 2019. Por ley, DIPRES informa trimestralmente el Plan impulso al Congreso Nacional.</a:t>
            </a:r>
            <a:endParaRPr lang="es-CL" sz="1200" b="1"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spcAft>
                <a:spcPts val="0"/>
              </a:spcAft>
            </a:pPr>
            <a:r>
              <a:rPr lang="es-CL" sz="1050" b="1" i="1" dirty="0">
                <a:effectLst/>
                <a:latin typeface="Calibri" panose="020F0502020204030204" pitchFamily="34" charset="0"/>
                <a:ea typeface="Calibri" panose="020F0502020204030204" pitchFamily="34" charset="0"/>
                <a:cs typeface="Times New Roman" panose="02020603050405020304" pitchFamily="18" charset="0"/>
              </a:rPr>
              <a:t>* Originalmente el Plan consideraba 609 iniciativas, y tomando atención a las necesidades de la región y aquellas expresadas en reuniones sostenidas desde intendencia en comunas, se han agregado 19 iniciativas el mes de agosto, siguiendo en evaluación la incorporación de nuevas iniciativas en los meses sucesivos.</a:t>
            </a:r>
            <a:endParaRPr lang="es-CL"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Cuadro de texto 2"/>
          <p:cNvSpPr txBox="1">
            <a:spLocks noChangeArrowheads="1"/>
          </p:cNvSpPr>
          <p:nvPr/>
        </p:nvSpPr>
        <p:spPr bwMode="auto">
          <a:xfrm>
            <a:off x="2695002" y="1512712"/>
            <a:ext cx="3645086" cy="476885"/>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spcAft>
                <a:spcPts val="0"/>
              </a:spcAft>
            </a:pPr>
            <a:r>
              <a:rPr lang="es-CL" sz="1200" b="1" dirty="0">
                <a:effectLst/>
                <a:latin typeface="Calibri" panose="020F0502020204030204" pitchFamily="34" charset="0"/>
                <a:ea typeface="Calibri" panose="020F0502020204030204" pitchFamily="34" charset="0"/>
                <a:cs typeface="Times New Roman" panose="02020603050405020304" pitchFamily="18" charset="0"/>
              </a:rPr>
              <a:t>Total Iniciativas: 628*</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s-CL" sz="1200" b="1" dirty="0">
                <a:effectLst/>
                <a:latin typeface="Calibri" panose="020F0502020204030204" pitchFamily="34" charset="0"/>
                <a:ea typeface="Calibri" panose="020F0502020204030204" pitchFamily="34" charset="0"/>
                <a:cs typeface="Times New Roman" panose="02020603050405020304" pitchFamily="18" charset="0"/>
              </a:rPr>
              <a:t>Inversión pública estimada al 2026: MM USD$8.043</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Imagen 21"/>
          <p:cNvPicPr/>
          <p:nvPr/>
        </p:nvPicPr>
        <p:blipFill rotWithShape="1">
          <a:blip r:embed="rId4">
            <a:extLst>
              <a:ext uri="{28A0092B-C50C-407E-A947-70E740481C1C}">
                <a14:useLocalDpi xmlns:a14="http://schemas.microsoft.com/office/drawing/2010/main" val="0"/>
              </a:ext>
            </a:extLst>
          </a:blip>
          <a:srcRect l="51870" t="21323" r="13500" b="8333"/>
          <a:stretch/>
        </p:blipFill>
        <p:spPr bwMode="auto">
          <a:xfrm>
            <a:off x="6341172" y="1618128"/>
            <a:ext cx="3763304" cy="4359845"/>
          </a:xfrm>
          <a:prstGeom prst="rect">
            <a:avLst/>
          </a:prstGeom>
          <a:ln>
            <a:noFill/>
          </a:ln>
          <a:extLst>
            <a:ext uri="{53640926-AAD7-44D8-BBD7-CCE9431645EC}">
              <a14:shadowObscured xmlns:a14="http://schemas.microsoft.com/office/drawing/2010/main"/>
            </a:ext>
          </a:extLst>
        </p:spPr>
      </p:pic>
      <p:sp>
        <p:nvSpPr>
          <p:cNvPr id="23" name="Cuadro de texto 2"/>
          <p:cNvSpPr txBox="1">
            <a:spLocks noChangeArrowheads="1"/>
          </p:cNvSpPr>
          <p:nvPr/>
        </p:nvSpPr>
        <p:spPr bwMode="auto">
          <a:xfrm>
            <a:off x="6366573" y="1322218"/>
            <a:ext cx="3736819" cy="305228"/>
          </a:xfrm>
          <a:prstGeom prst="rect">
            <a:avLst/>
          </a:prstGeom>
          <a:solidFill>
            <a:schemeClr val="bg1"/>
          </a:solidFill>
          <a:ln w="9525">
            <a:noFill/>
            <a:miter lim="800000"/>
            <a:headEnd/>
            <a:tailEnd/>
          </a:ln>
        </p:spPr>
        <p:txBody>
          <a:bodyPr rot="0" vert="horz" wrap="square" lIns="91440" tIns="45720" rIns="91440" bIns="45720" anchor="t" anchorCtr="0">
            <a:noAutofit/>
          </a:bodyPr>
          <a:lstStyle/>
          <a:p>
            <a:pPr algn="ctr">
              <a:spcAft>
                <a:spcPts val="0"/>
              </a:spcAft>
            </a:pPr>
            <a:r>
              <a:rPr lang="es-CL" sz="1600" b="1" dirty="0">
                <a:effectLst/>
                <a:latin typeface="Calibri" panose="020F0502020204030204" pitchFamily="34" charset="0"/>
                <a:ea typeface="Calibri" panose="020F0502020204030204" pitchFamily="34" charset="0"/>
                <a:cs typeface="Times New Roman" panose="02020603050405020304" pitchFamily="18" charset="0"/>
              </a:rPr>
              <a:t>Estado de Avance Sectorial 2018 - 2026</a:t>
            </a:r>
            <a:endParaRPr lang="es-CL"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1903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22" presetClass="entr" presetSubtype="8"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9052742"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1039895" y="2054616"/>
            <a:ext cx="5300983" cy="479766"/>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s-CL" dirty="0" smtClean="0"/>
              <a:t>De </a:t>
            </a:r>
            <a:r>
              <a:rPr lang="es-CL" dirty="0"/>
              <a:t>acuerdo </a:t>
            </a:r>
            <a:r>
              <a:rPr lang="es-CL" dirty="0" smtClean="0"/>
              <a:t>a informes  DIPRES </a:t>
            </a:r>
            <a:r>
              <a:rPr lang="es-CL" sz="2000" b="1" dirty="0" smtClean="0">
                <a:solidFill>
                  <a:schemeClr val="accent1">
                    <a:lumMod val="75000"/>
                  </a:schemeClr>
                </a:solidFill>
              </a:rPr>
              <a:t>a </a:t>
            </a:r>
            <a:r>
              <a:rPr lang="es-CL" sz="2000" b="1" dirty="0">
                <a:solidFill>
                  <a:schemeClr val="accent1">
                    <a:lumMod val="75000"/>
                  </a:schemeClr>
                </a:solidFill>
              </a:rPr>
              <a:t>agosto de </a:t>
            </a:r>
            <a:r>
              <a:rPr lang="es-CL" sz="2000" b="1" dirty="0" smtClean="0">
                <a:solidFill>
                  <a:schemeClr val="accent1">
                    <a:lumMod val="75000"/>
                  </a:schemeClr>
                </a:solidFill>
              </a:rPr>
              <a:t>2019:</a:t>
            </a:r>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1" y="528371"/>
            <a:ext cx="9934669" cy="369332"/>
          </a:xfrm>
          <a:prstGeom prst="rect">
            <a:avLst/>
          </a:prstGeom>
          <a:noFill/>
        </p:spPr>
        <p:txBody>
          <a:bodyPr wrap="square" rtlCol="0">
            <a:spAutoFit/>
          </a:bodyPr>
          <a:lstStyle/>
          <a:p>
            <a:pPr algn="just"/>
            <a:r>
              <a:rPr lang="es-CL" dirty="0"/>
              <a:t>Estado de Avance acumulado </a:t>
            </a:r>
            <a:r>
              <a:rPr lang="es-CL" b="1" dirty="0">
                <a:solidFill>
                  <a:schemeClr val="accent1">
                    <a:lumMod val="50000"/>
                  </a:schemeClr>
                </a:solidFill>
              </a:rPr>
              <a:t>/ 2018 Agosto </a:t>
            </a:r>
            <a:r>
              <a:rPr lang="es-CL" b="1" dirty="0" smtClean="0">
                <a:solidFill>
                  <a:schemeClr val="accent1">
                    <a:lumMod val="50000"/>
                  </a:schemeClr>
                </a:solidFill>
              </a:rPr>
              <a:t>2019 </a:t>
            </a:r>
            <a:r>
              <a:rPr lang="es-CL" dirty="0" smtClean="0"/>
              <a:t>- </a:t>
            </a:r>
            <a:r>
              <a:rPr lang="es-CL" b="1" dirty="0" smtClean="0">
                <a:solidFill>
                  <a:schemeClr val="accent1">
                    <a:lumMod val="75000"/>
                  </a:schemeClr>
                </a:solidFill>
              </a:rPr>
              <a:t>INVERSIÓN PÚBLICA PLAN IMPULSO </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895" y="2966960"/>
            <a:ext cx="1479645" cy="1479645"/>
          </a:xfrm>
          <a:prstGeom prst="rect">
            <a:avLst/>
          </a:prstGeom>
        </p:spPr>
      </p:pic>
      <p:sp>
        <p:nvSpPr>
          <p:cNvPr id="6" name="CuadroTexto 5"/>
          <p:cNvSpPr txBox="1"/>
          <p:nvPr/>
        </p:nvSpPr>
        <p:spPr>
          <a:xfrm>
            <a:off x="2519540" y="3257352"/>
            <a:ext cx="3280450" cy="954107"/>
          </a:xfrm>
          <a:prstGeom prst="rect">
            <a:avLst/>
          </a:prstGeom>
          <a:noFill/>
        </p:spPr>
        <p:txBody>
          <a:bodyPr wrap="none" rtlCol="0">
            <a:spAutoFit/>
          </a:bodyPr>
          <a:lstStyle/>
          <a:p>
            <a:r>
              <a:rPr lang="es-CL" sz="2800" dirty="0"/>
              <a:t>Inversión acumulada </a:t>
            </a:r>
            <a:endParaRPr lang="es-CL" sz="2800" dirty="0" smtClean="0"/>
          </a:p>
          <a:p>
            <a:r>
              <a:rPr lang="es-CL" sz="2800" b="1" dirty="0" smtClean="0"/>
              <a:t>US</a:t>
            </a:r>
            <a:r>
              <a:rPr lang="es-CL" sz="2800" b="1" dirty="0"/>
              <a:t>$ 1.538 </a:t>
            </a:r>
            <a:r>
              <a:rPr lang="es-CL" sz="2800" b="1" dirty="0" smtClean="0"/>
              <a:t>millones</a:t>
            </a:r>
            <a:r>
              <a:rPr lang="es-CL" sz="2800" dirty="0" smtClean="0"/>
              <a:t>.</a:t>
            </a:r>
            <a:endParaRPr lang="es-CL" sz="2800" dirty="0"/>
          </a:p>
        </p:txBody>
      </p:sp>
      <p:sp>
        <p:nvSpPr>
          <p:cNvPr id="16" name="CuadroTexto 15"/>
          <p:cNvSpPr txBox="1"/>
          <p:nvPr/>
        </p:nvSpPr>
        <p:spPr>
          <a:xfrm>
            <a:off x="8133630" y="2953311"/>
            <a:ext cx="3089307" cy="1261884"/>
          </a:xfrm>
          <a:prstGeom prst="rect">
            <a:avLst/>
          </a:prstGeom>
          <a:noFill/>
        </p:spPr>
        <p:txBody>
          <a:bodyPr wrap="none" rtlCol="0">
            <a:spAutoFit/>
          </a:bodyPr>
          <a:lstStyle/>
          <a:p>
            <a:r>
              <a:rPr lang="es-CL" sz="2400" dirty="0"/>
              <a:t>Proyección </a:t>
            </a:r>
            <a:r>
              <a:rPr lang="es-CL" sz="2400" dirty="0" smtClean="0"/>
              <a:t>tercer</a:t>
            </a:r>
          </a:p>
          <a:p>
            <a:r>
              <a:rPr lang="es-CL" sz="2400" dirty="0" smtClean="0"/>
              <a:t>cuatrimestre </a:t>
            </a:r>
          </a:p>
          <a:p>
            <a:r>
              <a:rPr lang="es-CL" sz="2800" b="1" dirty="0" smtClean="0"/>
              <a:t>US</a:t>
            </a:r>
            <a:r>
              <a:rPr lang="es-CL" sz="2800" b="1" dirty="0"/>
              <a:t>$    397 </a:t>
            </a:r>
            <a:r>
              <a:rPr lang="es-CL" sz="2800" b="1" dirty="0" smtClean="0"/>
              <a:t>millones</a:t>
            </a:r>
            <a:r>
              <a:rPr lang="es-CL" sz="2800" b="1" dirty="0"/>
              <a:t>.</a:t>
            </a:r>
            <a:endParaRPr lang="es-CL" sz="2800" dirty="0"/>
          </a:p>
        </p:txBody>
      </p:sp>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9812" y="2966959"/>
            <a:ext cx="1479645" cy="1479645"/>
          </a:xfrm>
          <a:prstGeom prst="rect">
            <a:avLst/>
          </a:prstGeom>
        </p:spPr>
      </p:pic>
    </p:spTree>
    <p:extLst>
      <p:ext uri="{BB962C8B-B14F-4D97-AF65-F5344CB8AC3E}">
        <p14:creationId xmlns:p14="http://schemas.microsoft.com/office/powerpoint/2010/main" val="142222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1500"/>
                            </p:stCondLst>
                            <p:childTnLst>
                              <p:par>
                                <p:cTn id="20" presetID="10" presetClass="entr" presetSubtype="0" fill="hold" nodeType="afterEffect">
                                  <p:stCondLst>
                                    <p:cond delay="30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6"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6" name="Rectángulo 5"/>
          <p:cNvSpPr/>
          <p:nvPr/>
        </p:nvSpPr>
        <p:spPr>
          <a:xfrm>
            <a:off x="824459" y="996287"/>
            <a:ext cx="10103371" cy="5789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28"/>
          <p:cNvSpPr/>
          <p:nvPr/>
        </p:nvSpPr>
        <p:spPr>
          <a:xfrm>
            <a:off x="-43653" y="430337"/>
            <a:ext cx="9052742"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CuadroTexto 1"/>
          <p:cNvSpPr txBox="1"/>
          <p:nvPr/>
        </p:nvSpPr>
        <p:spPr>
          <a:xfrm>
            <a:off x="428531" y="528371"/>
            <a:ext cx="9934669" cy="369332"/>
          </a:xfrm>
          <a:prstGeom prst="rect">
            <a:avLst/>
          </a:prstGeom>
          <a:noFill/>
        </p:spPr>
        <p:txBody>
          <a:bodyPr wrap="square" rtlCol="0">
            <a:spAutoFit/>
          </a:bodyPr>
          <a:lstStyle/>
          <a:p>
            <a:pPr algn="just"/>
            <a:r>
              <a:rPr lang="es-CL" dirty="0"/>
              <a:t>Estado de Avance acumulado </a:t>
            </a:r>
            <a:r>
              <a:rPr lang="es-CL" b="1" dirty="0">
                <a:solidFill>
                  <a:schemeClr val="accent1">
                    <a:lumMod val="50000"/>
                  </a:schemeClr>
                </a:solidFill>
              </a:rPr>
              <a:t>/ 2018 Agosto 2019 </a:t>
            </a:r>
            <a:r>
              <a:rPr lang="es-CL" dirty="0"/>
              <a:t>- </a:t>
            </a:r>
            <a:r>
              <a:rPr lang="es-CL" b="1" dirty="0">
                <a:solidFill>
                  <a:schemeClr val="accent1">
                    <a:lumMod val="75000"/>
                  </a:schemeClr>
                </a:solidFill>
              </a:rPr>
              <a:t>INVERSIÓN PRIVADA REGIONAL </a:t>
            </a: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rotWithShape="1">
          <a:blip r:embed="rId3"/>
          <a:srcRect l="13991" t="19732" r="17639" b="8304"/>
          <a:stretch/>
        </p:blipFill>
        <p:spPr>
          <a:xfrm>
            <a:off x="1111248" y="1029006"/>
            <a:ext cx="9617712" cy="5691538"/>
          </a:xfrm>
          <a:prstGeom prst="rect">
            <a:avLst/>
          </a:prstGeom>
        </p:spPr>
      </p:pic>
    </p:spTree>
    <p:extLst>
      <p:ext uri="{BB962C8B-B14F-4D97-AF65-F5344CB8AC3E}">
        <p14:creationId xmlns:p14="http://schemas.microsoft.com/office/powerpoint/2010/main" val="339316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7" name="Rectángulo 6"/>
          <p:cNvSpPr/>
          <p:nvPr/>
        </p:nvSpPr>
        <p:spPr>
          <a:xfrm>
            <a:off x="824459" y="996287"/>
            <a:ext cx="10103371" cy="5789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28"/>
          <p:cNvSpPr/>
          <p:nvPr/>
        </p:nvSpPr>
        <p:spPr>
          <a:xfrm>
            <a:off x="-43653" y="430337"/>
            <a:ext cx="9052742"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2" name="CuadroTexto 1"/>
          <p:cNvSpPr txBox="1"/>
          <p:nvPr/>
        </p:nvSpPr>
        <p:spPr>
          <a:xfrm>
            <a:off x="428531" y="528371"/>
            <a:ext cx="9934669" cy="369332"/>
          </a:xfrm>
          <a:prstGeom prst="rect">
            <a:avLst/>
          </a:prstGeom>
          <a:noFill/>
        </p:spPr>
        <p:txBody>
          <a:bodyPr wrap="square" rtlCol="0">
            <a:spAutoFit/>
          </a:bodyPr>
          <a:lstStyle/>
          <a:p>
            <a:pPr algn="just"/>
            <a:r>
              <a:rPr lang="es-CL" dirty="0"/>
              <a:t>Estado de Avance acumulado </a:t>
            </a:r>
            <a:r>
              <a:rPr lang="es-CL" b="1" dirty="0">
                <a:solidFill>
                  <a:schemeClr val="accent1">
                    <a:lumMod val="50000"/>
                  </a:schemeClr>
                </a:solidFill>
              </a:rPr>
              <a:t>/ 2018 Agosto </a:t>
            </a:r>
            <a:r>
              <a:rPr lang="es-CL" b="1" dirty="0" smtClean="0">
                <a:solidFill>
                  <a:schemeClr val="accent1">
                    <a:lumMod val="50000"/>
                  </a:schemeClr>
                </a:solidFill>
              </a:rPr>
              <a:t>2019 </a:t>
            </a:r>
            <a:r>
              <a:rPr lang="es-CL" dirty="0" smtClean="0"/>
              <a:t>- </a:t>
            </a:r>
            <a:r>
              <a:rPr lang="es-CL" b="1" dirty="0" smtClean="0">
                <a:solidFill>
                  <a:schemeClr val="accent1">
                    <a:lumMod val="75000"/>
                  </a:schemeClr>
                </a:solidFill>
              </a:rPr>
              <a:t>INVERSIÓN PÚBLICA</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p:cNvPicPr>
            <a:picLocks noChangeAspect="1"/>
          </p:cNvPicPr>
          <p:nvPr/>
        </p:nvPicPr>
        <p:blipFill rotWithShape="1">
          <a:blip r:embed="rId3"/>
          <a:srcRect l="16903" t="20803" r="20249" b="10089"/>
          <a:stretch/>
        </p:blipFill>
        <p:spPr>
          <a:xfrm>
            <a:off x="1111248" y="1094321"/>
            <a:ext cx="9617712" cy="5660437"/>
          </a:xfrm>
          <a:prstGeom prst="rect">
            <a:avLst/>
          </a:prstGeom>
        </p:spPr>
      </p:pic>
    </p:spTree>
    <p:extLst>
      <p:ext uri="{BB962C8B-B14F-4D97-AF65-F5344CB8AC3E}">
        <p14:creationId xmlns:p14="http://schemas.microsoft.com/office/powerpoint/2010/main" val="322791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11" name="Rectángulo 10"/>
          <p:cNvSpPr/>
          <p:nvPr/>
        </p:nvSpPr>
        <p:spPr>
          <a:xfrm>
            <a:off x="-43653" y="430337"/>
            <a:ext cx="9052742"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pic>
        <p:nvPicPr>
          <p:cNvPr id="5" name="Imagen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935" y="7043030"/>
            <a:ext cx="12192000" cy="702575"/>
          </a:xfrm>
          <a:prstGeom prst="rect">
            <a:avLst/>
          </a:prstGeom>
        </p:spPr>
      </p:pic>
      <p:sp>
        <p:nvSpPr>
          <p:cNvPr id="2" name="CuadroTexto 1"/>
          <p:cNvSpPr txBox="1"/>
          <p:nvPr/>
        </p:nvSpPr>
        <p:spPr>
          <a:xfrm>
            <a:off x="428531" y="569316"/>
            <a:ext cx="8220793" cy="369332"/>
          </a:xfrm>
          <a:prstGeom prst="rect">
            <a:avLst/>
          </a:prstGeom>
          <a:noFill/>
        </p:spPr>
        <p:txBody>
          <a:bodyPr wrap="square" rtlCol="0">
            <a:spAutoFit/>
          </a:bodyPr>
          <a:lstStyle/>
          <a:p>
            <a:pPr algn="just"/>
            <a:r>
              <a:rPr lang="es-CL" dirty="0"/>
              <a:t>Estado de Avance acumulado </a:t>
            </a:r>
            <a:r>
              <a:rPr lang="es-CL" b="1" dirty="0">
                <a:solidFill>
                  <a:schemeClr val="accent1">
                    <a:lumMod val="50000"/>
                  </a:schemeClr>
                </a:solidFill>
              </a:rPr>
              <a:t>/ 2018 Agosto 2019 </a:t>
            </a:r>
            <a:r>
              <a:rPr lang="es-CL" dirty="0" smtClean="0"/>
              <a:t>- </a:t>
            </a:r>
            <a:r>
              <a:rPr lang="es-CL" b="1" dirty="0" smtClean="0">
                <a:solidFill>
                  <a:schemeClr val="accent1">
                    <a:lumMod val="75000"/>
                  </a:schemeClr>
                </a:solidFill>
              </a:rPr>
              <a:t>INVERSIÓN PRIVADA REGIONAL </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6330" y="1257423"/>
            <a:ext cx="1268300" cy="1268300"/>
          </a:xfrm>
          <a:prstGeom prst="rect">
            <a:avLst/>
          </a:prstGeom>
        </p:spPr>
      </p:pic>
      <p:sp>
        <p:nvSpPr>
          <p:cNvPr id="4" name="CuadroTexto 3"/>
          <p:cNvSpPr txBox="1"/>
          <p:nvPr/>
        </p:nvSpPr>
        <p:spPr>
          <a:xfrm>
            <a:off x="8058905" y="1507373"/>
            <a:ext cx="1811851" cy="707886"/>
          </a:xfrm>
          <a:prstGeom prst="rect">
            <a:avLst/>
          </a:prstGeom>
          <a:noFill/>
        </p:spPr>
        <p:txBody>
          <a:bodyPr wrap="square" rtlCol="0">
            <a:spAutoFit/>
          </a:bodyPr>
          <a:lstStyle/>
          <a:p>
            <a:r>
              <a:rPr lang="es-CL" sz="4000" b="1" dirty="0" smtClean="0"/>
              <a:t>MMUS</a:t>
            </a:r>
            <a:endParaRPr lang="es-CL" sz="1600" b="1" dirty="0"/>
          </a:p>
        </p:txBody>
      </p:sp>
      <p:sp>
        <p:nvSpPr>
          <p:cNvPr id="15" name="Rectángulo 14"/>
          <p:cNvSpPr/>
          <p:nvPr/>
        </p:nvSpPr>
        <p:spPr>
          <a:xfrm>
            <a:off x="600547" y="1621433"/>
            <a:ext cx="5300983" cy="479766"/>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r>
              <a:rPr lang="es-CL" b="1" dirty="0" smtClean="0"/>
              <a:t>Resumen Inversión Acumulada y Proyectada</a:t>
            </a:r>
            <a:endParaRPr lang="es-CL" sz="2000" b="1" dirty="0" smtClean="0">
              <a:solidFill>
                <a:schemeClr val="accent1">
                  <a:lumMod val="75000"/>
                </a:schemeClr>
              </a:solidFill>
            </a:endParaRPr>
          </a:p>
        </p:txBody>
      </p:sp>
      <p:graphicFrame>
        <p:nvGraphicFramePr>
          <p:cNvPr id="8" name="Tabla 7"/>
          <p:cNvGraphicFramePr>
            <a:graphicFrameLocks noGrp="1"/>
          </p:cNvGraphicFramePr>
          <p:nvPr>
            <p:extLst>
              <p:ext uri="{D42A27DB-BD31-4B8C-83A1-F6EECF244321}">
                <p14:modId xmlns:p14="http://schemas.microsoft.com/office/powerpoint/2010/main" val="645736739"/>
              </p:ext>
            </p:extLst>
          </p:nvPr>
        </p:nvGraphicFramePr>
        <p:xfrm>
          <a:off x="600547" y="2630562"/>
          <a:ext cx="4631020" cy="3862846"/>
        </p:xfrm>
        <a:graphic>
          <a:graphicData uri="http://schemas.openxmlformats.org/drawingml/2006/table">
            <a:tbl>
              <a:tblPr firstRow="1" firstCol="1" bandRow="1">
                <a:tableStyleId>{5C22544A-7EE6-4342-B048-85BDC9FD1C3A}</a:tableStyleId>
              </a:tblPr>
              <a:tblGrid>
                <a:gridCol w="3139596">
                  <a:extLst>
                    <a:ext uri="{9D8B030D-6E8A-4147-A177-3AD203B41FA5}">
                      <a16:colId xmlns:a16="http://schemas.microsoft.com/office/drawing/2014/main" val="1015340855"/>
                    </a:ext>
                  </a:extLst>
                </a:gridCol>
                <a:gridCol w="1491424">
                  <a:extLst>
                    <a:ext uri="{9D8B030D-6E8A-4147-A177-3AD203B41FA5}">
                      <a16:colId xmlns:a16="http://schemas.microsoft.com/office/drawing/2014/main" val="4078405146"/>
                    </a:ext>
                  </a:extLst>
                </a:gridCol>
              </a:tblGrid>
              <a:tr h="622965">
                <a:tc>
                  <a:txBody>
                    <a:bodyPr/>
                    <a:lstStyle/>
                    <a:p>
                      <a:pPr>
                        <a:lnSpc>
                          <a:spcPct val="107000"/>
                        </a:lnSpc>
                        <a:spcAft>
                          <a:spcPts val="0"/>
                        </a:spcAft>
                      </a:pPr>
                      <a:r>
                        <a:rPr lang="es-CL" sz="2000" dirty="0">
                          <a:effectLst/>
                        </a:rPr>
                        <a:t>INVERSION PRIVADA ACUMULADA a </a:t>
                      </a:r>
                      <a:r>
                        <a:rPr lang="es-CL" sz="2000" dirty="0" err="1">
                          <a:effectLst/>
                        </a:rPr>
                        <a:t>Sep</a:t>
                      </a:r>
                      <a:r>
                        <a:rPr lang="es-CL" sz="2000" dirty="0">
                          <a:effectLst/>
                        </a:rPr>
                        <a:t>/19</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nSpc>
                          <a:spcPct val="107000"/>
                        </a:lnSpc>
                      </a:pPr>
                      <a:endParaRPr lang="es-CL" sz="2000">
                        <a:effectLst/>
                        <a:latin typeface="Calibri" panose="020F0502020204030204" pitchFamily="34" charset="0"/>
                        <a:cs typeface="Times New Roman" panose="02020603050405020304" pitchFamily="18" charset="0"/>
                      </a:endParaRPr>
                    </a:p>
                  </a:txBody>
                  <a:tcPr marL="78928" marR="78928" marT="0" marB="0" anchor="b"/>
                </a:tc>
                <a:extLst>
                  <a:ext uri="{0D108BD9-81ED-4DB2-BD59-A6C34878D82A}">
                    <a16:rowId xmlns:a16="http://schemas.microsoft.com/office/drawing/2014/main" val="1544209039"/>
                  </a:ext>
                </a:extLst>
              </a:tr>
              <a:tr h="622965">
                <a:tc>
                  <a:txBody>
                    <a:bodyPr/>
                    <a:lstStyle/>
                    <a:p>
                      <a:pPr>
                        <a:lnSpc>
                          <a:spcPct val="107000"/>
                        </a:lnSpc>
                        <a:spcAft>
                          <a:spcPts val="0"/>
                        </a:spcAft>
                      </a:pPr>
                      <a:r>
                        <a:rPr lang="es-CL" sz="1800">
                          <a:effectLst/>
                        </a:rPr>
                        <a:t>SECTOR</a:t>
                      </a:r>
                      <a:endParaRPr lang="es-CL" sz="18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nSpc>
                          <a:spcPct val="107000"/>
                        </a:lnSpc>
                        <a:spcAft>
                          <a:spcPts val="0"/>
                        </a:spcAft>
                      </a:pPr>
                      <a:r>
                        <a:rPr lang="es-CL" sz="1800" dirty="0">
                          <a:effectLst/>
                        </a:rPr>
                        <a:t>MONTO </a:t>
                      </a:r>
                      <a:r>
                        <a:rPr lang="es-CL" sz="1800" dirty="0" smtClean="0">
                          <a:effectLst/>
                        </a:rPr>
                        <a:t>MMUS$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2703209841"/>
                  </a:ext>
                </a:extLst>
              </a:tr>
              <a:tr h="355174">
                <a:tc>
                  <a:txBody>
                    <a:bodyPr/>
                    <a:lstStyle/>
                    <a:p>
                      <a:pPr>
                        <a:lnSpc>
                          <a:spcPct val="107000"/>
                        </a:lnSpc>
                        <a:spcAft>
                          <a:spcPts val="0"/>
                        </a:spcAft>
                      </a:pPr>
                      <a:r>
                        <a:rPr lang="es-CL" sz="2000">
                          <a:effectLst/>
                        </a:rPr>
                        <a:t>ENERGIA</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gn="r">
                        <a:lnSpc>
                          <a:spcPct val="107000"/>
                        </a:lnSpc>
                        <a:spcAft>
                          <a:spcPts val="0"/>
                        </a:spcAft>
                      </a:pPr>
                      <a:r>
                        <a:rPr lang="es-CL" sz="2000" dirty="0">
                          <a:effectLst/>
                        </a:rPr>
                        <a:t>1.742,2</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270979869"/>
                  </a:ext>
                </a:extLst>
              </a:tr>
              <a:tr h="355174">
                <a:tc>
                  <a:txBody>
                    <a:bodyPr/>
                    <a:lstStyle/>
                    <a:p>
                      <a:pPr>
                        <a:lnSpc>
                          <a:spcPct val="107000"/>
                        </a:lnSpc>
                        <a:spcAft>
                          <a:spcPts val="0"/>
                        </a:spcAft>
                      </a:pPr>
                      <a:r>
                        <a:rPr lang="es-CL" sz="2000">
                          <a:effectLst/>
                        </a:rPr>
                        <a:t>RIEGO</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gn="r">
                        <a:lnSpc>
                          <a:spcPct val="107000"/>
                        </a:lnSpc>
                        <a:spcAft>
                          <a:spcPts val="0"/>
                        </a:spcAft>
                      </a:pPr>
                      <a:r>
                        <a:rPr lang="es-CL" sz="2000">
                          <a:effectLst/>
                        </a:rPr>
                        <a:t>1,3</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16654648"/>
                  </a:ext>
                </a:extLst>
              </a:tr>
              <a:tr h="355174">
                <a:tc>
                  <a:txBody>
                    <a:bodyPr/>
                    <a:lstStyle/>
                    <a:p>
                      <a:pPr>
                        <a:lnSpc>
                          <a:spcPct val="107000"/>
                        </a:lnSpc>
                        <a:spcAft>
                          <a:spcPts val="0"/>
                        </a:spcAft>
                      </a:pPr>
                      <a:r>
                        <a:rPr lang="es-CL" sz="2000">
                          <a:effectLst/>
                        </a:rPr>
                        <a:t>AGRICULTURA</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gn="r">
                        <a:lnSpc>
                          <a:spcPct val="107000"/>
                        </a:lnSpc>
                        <a:spcAft>
                          <a:spcPts val="0"/>
                        </a:spcAft>
                      </a:pPr>
                      <a:r>
                        <a:rPr lang="es-CL" sz="2000">
                          <a:effectLst/>
                        </a:rPr>
                        <a:t>1,6</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1124680188"/>
                  </a:ext>
                </a:extLst>
              </a:tr>
              <a:tr h="355174">
                <a:tc>
                  <a:txBody>
                    <a:bodyPr/>
                    <a:lstStyle/>
                    <a:p>
                      <a:pPr>
                        <a:lnSpc>
                          <a:spcPct val="107000"/>
                        </a:lnSpc>
                        <a:spcAft>
                          <a:spcPts val="0"/>
                        </a:spcAft>
                      </a:pPr>
                      <a:r>
                        <a:rPr lang="es-CL" sz="2000">
                          <a:effectLst/>
                        </a:rPr>
                        <a:t>INV. PRODUCTIVA</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gn="r">
                        <a:lnSpc>
                          <a:spcPct val="107000"/>
                        </a:lnSpc>
                        <a:spcAft>
                          <a:spcPts val="0"/>
                        </a:spcAft>
                      </a:pPr>
                      <a:r>
                        <a:rPr lang="es-CL" sz="2000">
                          <a:effectLst/>
                        </a:rPr>
                        <a:t>4,3</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3837557367"/>
                  </a:ext>
                </a:extLst>
              </a:tr>
              <a:tr h="355174">
                <a:tc>
                  <a:txBody>
                    <a:bodyPr/>
                    <a:lstStyle/>
                    <a:p>
                      <a:pPr>
                        <a:lnSpc>
                          <a:spcPct val="107000"/>
                        </a:lnSpc>
                        <a:spcAft>
                          <a:spcPts val="0"/>
                        </a:spcAft>
                      </a:pPr>
                      <a:r>
                        <a:rPr lang="es-CL" sz="2000">
                          <a:effectLst/>
                        </a:rPr>
                        <a:t>INMOBILIARIO</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gn="r">
                        <a:lnSpc>
                          <a:spcPct val="107000"/>
                        </a:lnSpc>
                        <a:spcAft>
                          <a:spcPts val="0"/>
                        </a:spcAft>
                      </a:pPr>
                      <a:r>
                        <a:rPr lang="es-CL" sz="2000">
                          <a:effectLst/>
                        </a:rPr>
                        <a:t>325,1</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2276164125"/>
                  </a:ext>
                </a:extLst>
              </a:tr>
              <a:tr h="355174">
                <a:tc>
                  <a:txBody>
                    <a:bodyPr/>
                    <a:lstStyle/>
                    <a:p>
                      <a:pPr>
                        <a:lnSpc>
                          <a:spcPct val="107000"/>
                        </a:lnSpc>
                        <a:spcAft>
                          <a:spcPts val="0"/>
                        </a:spcAft>
                      </a:pPr>
                      <a:r>
                        <a:rPr lang="es-CL" sz="2000">
                          <a:effectLst/>
                        </a:rPr>
                        <a:t>CONCESIONES MOP</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gn="r">
                        <a:lnSpc>
                          <a:spcPct val="107000"/>
                        </a:lnSpc>
                        <a:spcAft>
                          <a:spcPts val="0"/>
                        </a:spcAft>
                      </a:pPr>
                      <a:r>
                        <a:rPr lang="es-CL" sz="2000">
                          <a:effectLst/>
                        </a:rPr>
                        <a:t>60,1</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2515947385"/>
                  </a:ext>
                </a:extLst>
              </a:tr>
              <a:tr h="387422">
                <a:tc>
                  <a:txBody>
                    <a:bodyPr/>
                    <a:lstStyle/>
                    <a:p>
                      <a:pPr>
                        <a:lnSpc>
                          <a:spcPct val="107000"/>
                        </a:lnSpc>
                        <a:spcAft>
                          <a:spcPts val="0"/>
                        </a:spcAft>
                      </a:pPr>
                      <a:r>
                        <a:rPr lang="es-CL" sz="2000">
                          <a:effectLst/>
                        </a:rPr>
                        <a:t>TOTAL</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tc>
                  <a:txBody>
                    <a:bodyPr/>
                    <a:lstStyle/>
                    <a:p>
                      <a:pPr algn="r">
                        <a:lnSpc>
                          <a:spcPct val="107000"/>
                        </a:lnSpc>
                        <a:spcAft>
                          <a:spcPts val="0"/>
                        </a:spcAft>
                      </a:pPr>
                      <a:r>
                        <a:rPr lang="es-CL" sz="2800" b="1" dirty="0">
                          <a:effectLst/>
                        </a:rPr>
                        <a:t>2.134,6</a:t>
                      </a:r>
                      <a:endParaRPr lang="es-CL"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78928" marR="78928" marT="0" marB="0" anchor="ctr"/>
                </a:tc>
                <a:extLst>
                  <a:ext uri="{0D108BD9-81ED-4DB2-BD59-A6C34878D82A}">
                    <a16:rowId xmlns:a16="http://schemas.microsoft.com/office/drawing/2014/main" val="186731052"/>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2862033500"/>
              </p:ext>
            </p:extLst>
          </p:nvPr>
        </p:nvGraphicFramePr>
        <p:xfrm>
          <a:off x="6453280" y="2630562"/>
          <a:ext cx="5023100" cy="3907397"/>
        </p:xfrm>
        <a:graphic>
          <a:graphicData uri="http://schemas.openxmlformats.org/drawingml/2006/table">
            <a:tbl>
              <a:tblPr firstRow="1" firstCol="1" bandRow="1">
                <a:tableStyleId>{5C22544A-7EE6-4342-B048-85BDC9FD1C3A}</a:tableStyleId>
              </a:tblPr>
              <a:tblGrid>
                <a:gridCol w="3405406">
                  <a:extLst>
                    <a:ext uri="{9D8B030D-6E8A-4147-A177-3AD203B41FA5}">
                      <a16:colId xmlns:a16="http://schemas.microsoft.com/office/drawing/2014/main" val="2766911358"/>
                    </a:ext>
                  </a:extLst>
                </a:gridCol>
                <a:gridCol w="1617694">
                  <a:extLst>
                    <a:ext uri="{9D8B030D-6E8A-4147-A177-3AD203B41FA5}">
                      <a16:colId xmlns:a16="http://schemas.microsoft.com/office/drawing/2014/main" val="4108623084"/>
                    </a:ext>
                  </a:extLst>
                </a:gridCol>
              </a:tblGrid>
              <a:tr h="726251">
                <a:tc>
                  <a:txBody>
                    <a:bodyPr/>
                    <a:lstStyle/>
                    <a:p>
                      <a:pPr>
                        <a:lnSpc>
                          <a:spcPct val="107000"/>
                        </a:lnSpc>
                        <a:spcAft>
                          <a:spcPts val="0"/>
                        </a:spcAft>
                      </a:pPr>
                      <a:r>
                        <a:rPr lang="es-CL" sz="2000" dirty="0">
                          <a:effectLst/>
                        </a:rPr>
                        <a:t>PROYECCIÓN 2020 ADELANTE a </a:t>
                      </a:r>
                      <a:r>
                        <a:rPr lang="es-CL" sz="2000" dirty="0" err="1">
                          <a:effectLst/>
                        </a:rPr>
                        <a:t>Sep</a:t>
                      </a:r>
                      <a:r>
                        <a:rPr lang="es-CL" sz="2000" dirty="0">
                          <a:effectLst/>
                        </a:rPr>
                        <a:t>/19</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nSpc>
                          <a:spcPct val="107000"/>
                        </a:lnSpc>
                      </a:pPr>
                      <a:endParaRPr lang="es-CL" sz="2000">
                        <a:effectLst/>
                        <a:latin typeface="Calibri" panose="020F0502020204030204" pitchFamily="34" charset="0"/>
                        <a:cs typeface="Times New Roman" panose="02020603050405020304" pitchFamily="18" charset="0"/>
                      </a:endParaRPr>
                    </a:p>
                  </a:txBody>
                  <a:tcPr marL="88815" marR="88815" marT="0" marB="0" anchor="b"/>
                </a:tc>
                <a:extLst>
                  <a:ext uri="{0D108BD9-81ED-4DB2-BD59-A6C34878D82A}">
                    <a16:rowId xmlns:a16="http://schemas.microsoft.com/office/drawing/2014/main" val="2085696062"/>
                  </a:ext>
                </a:extLst>
              </a:tr>
              <a:tr h="726251">
                <a:tc>
                  <a:txBody>
                    <a:bodyPr/>
                    <a:lstStyle/>
                    <a:p>
                      <a:pPr>
                        <a:lnSpc>
                          <a:spcPct val="107000"/>
                        </a:lnSpc>
                        <a:spcAft>
                          <a:spcPts val="0"/>
                        </a:spcAft>
                      </a:pPr>
                      <a:r>
                        <a:rPr lang="es-CL" sz="1800" dirty="0">
                          <a:effectLst/>
                        </a:rPr>
                        <a:t>SECTOR</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nSpc>
                          <a:spcPct val="107000"/>
                        </a:lnSpc>
                        <a:spcAft>
                          <a:spcPts val="0"/>
                        </a:spcAft>
                      </a:pPr>
                      <a:r>
                        <a:rPr lang="es-CL" sz="1800" dirty="0">
                          <a:effectLst/>
                        </a:rPr>
                        <a:t>MONTO </a:t>
                      </a:r>
                      <a:r>
                        <a:rPr lang="es-CL" sz="1800" dirty="0" smtClean="0">
                          <a:effectLst/>
                        </a:rPr>
                        <a:t>MMUS$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extLst>
                  <a:ext uri="{0D108BD9-81ED-4DB2-BD59-A6C34878D82A}">
                    <a16:rowId xmlns:a16="http://schemas.microsoft.com/office/drawing/2014/main" val="3075473950"/>
                  </a:ext>
                </a:extLst>
              </a:tr>
              <a:tr h="399666">
                <a:tc>
                  <a:txBody>
                    <a:bodyPr/>
                    <a:lstStyle/>
                    <a:p>
                      <a:pPr>
                        <a:lnSpc>
                          <a:spcPct val="107000"/>
                        </a:lnSpc>
                        <a:spcAft>
                          <a:spcPts val="0"/>
                        </a:spcAft>
                      </a:pPr>
                      <a:r>
                        <a:rPr lang="es-CL" sz="2000" dirty="0">
                          <a:effectLst/>
                        </a:rPr>
                        <a:t>ENERGIA</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gn="r">
                        <a:lnSpc>
                          <a:spcPct val="107000"/>
                        </a:lnSpc>
                        <a:spcAft>
                          <a:spcPts val="0"/>
                        </a:spcAft>
                      </a:pPr>
                      <a:r>
                        <a:rPr lang="es-CL" sz="2000" dirty="0">
                          <a:effectLst/>
                        </a:rPr>
                        <a:t>2.738,4</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extLst>
                  <a:ext uri="{0D108BD9-81ED-4DB2-BD59-A6C34878D82A}">
                    <a16:rowId xmlns:a16="http://schemas.microsoft.com/office/drawing/2014/main" val="41463651"/>
                  </a:ext>
                </a:extLst>
              </a:tr>
              <a:tr h="399666">
                <a:tc>
                  <a:txBody>
                    <a:bodyPr/>
                    <a:lstStyle/>
                    <a:p>
                      <a:pPr>
                        <a:lnSpc>
                          <a:spcPct val="107000"/>
                        </a:lnSpc>
                        <a:spcAft>
                          <a:spcPts val="0"/>
                        </a:spcAft>
                      </a:pPr>
                      <a:r>
                        <a:rPr lang="es-CL" sz="2000" dirty="0">
                          <a:effectLst/>
                        </a:rPr>
                        <a:t>AGRICULTURA</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gn="r">
                        <a:lnSpc>
                          <a:spcPct val="107000"/>
                        </a:lnSpc>
                        <a:spcAft>
                          <a:spcPts val="0"/>
                        </a:spcAft>
                      </a:pPr>
                      <a:r>
                        <a:rPr lang="es-CL" sz="2000" dirty="0" smtClean="0">
                          <a:effectLst/>
                        </a:rPr>
                        <a:t>5,1</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extLst>
                  <a:ext uri="{0D108BD9-81ED-4DB2-BD59-A6C34878D82A}">
                    <a16:rowId xmlns:a16="http://schemas.microsoft.com/office/drawing/2014/main" val="3267035043"/>
                  </a:ext>
                </a:extLst>
              </a:tr>
              <a:tr h="399666">
                <a:tc>
                  <a:txBody>
                    <a:bodyPr/>
                    <a:lstStyle/>
                    <a:p>
                      <a:pPr>
                        <a:lnSpc>
                          <a:spcPct val="107000"/>
                        </a:lnSpc>
                        <a:spcAft>
                          <a:spcPts val="0"/>
                        </a:spcAft>
                      </a:pPr>
                      <a:r>
                        <a:rPr lang="es-CL" sz="2000">
                          <a:effectLst/>
                        </a:rPr>
                        <a:t>INV. PRODUCTIVA</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gn="r">
                        <a:lnSpc>
                          <a:spcPct val="107000"/>
                        </a:lnSpc>
                        <a:spcAft>
                          <a:spcPts val="0"/>
                        </a:spcAft>
                      </a:pPr>
                      <a:r>
                        <a:rPr lang="es-CL" sz="2000" dirty="0">
                          <a:effectLst/>
                        </a:rPr>
                        <a:t>24,2</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extLst>
                  <a:ext uri="{0D108BD9-81ED-4DB2-BD59-A6C34878D82A}">
                    <a16:rowId xmlns:a16="http://schemas.microsoft.com/office/drawing/2014/main" val="3515661328"/>
                  </a:ext>
                </a:extLst>
              </a:tr>
              <a:tr h="399666">
                <a:tc>
                  <a:txBody>
                    <a:bodyPr/>
                    <a:lstStyle/>
                    <a:p>
                      <a:pPr>
                        <a:lnSpc>
                          <a:spcPct val="107000"/>
                        </a:lnSpc>
                        <a:spcAft>
                          <a:spcPts val="0"/>
                        </a:spcAft>
                      </a:pPr>
                      <a:r>
                        <a:rPr lang="es-CL" sz="2000">
                          <a:effectLst/>
                        </a:rPr>
                        <a:t>INMOBILIARIO</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gn="r">
                        <a:lnSpc>
                          <a:spcPct val="107000"/>
                        </a:lnSpc>
                        <a:spcAft>
                          <a:spcPts val="0"/>
                        </a:spcAft>
                      </a:pPr>
                      <a:r>
                        <a:rPr lang="es-CL" sz="2000" dirty="0">
                          <a:effectLst/>
                        </a:rPr>
                        <a:t>456,8</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extLst>
                  <a:ext uri="{0D108BD9-81ED-4DB2-BD59-A6C34878D82A}">
                    <a16:rowId xmlns:a16="http://schemas.microsoft.com/office/drawing/2014/main" val="745947235"/>
                  </a:ext>
                </a:extLst>
              </a:tr>
              <a:tr h="399666">
                <a:tc>
                  <a:txBody>
                    <a:bodyPr/>
                    <a:lstStyle/>
                    <a:p>
                      <a:pPr>
                        <a:lnSpc>
                          <a:spcPct val="107000"/>
                        </a:lnSpc>
                        <a:spcAft>
                          <a:spcPts val="0"/>
                        </a:spcAft>
                      </a:pPr>
                      <a:r>
                        <a:rPr lang="es-CL" sz="2000">
                          <a:effectLst/>
                        </a:rPr>
                        <a:t>TELECOMUNICACIONES</a:t>
                      </a:r>
                      <a:endParaRPr lang="es-CL" sz="200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gn="r">
                        <a:lnSpc>
                          <a:spcPct val="107000"/>
                        </a:lnSpc>
                        <a:spcAft>
                          <a:spcPts val="0"/>
                        </a:spcAft>
                      </a:pPr>
                      <a:r>
                        <a:rPr lang="es-CL" sz="2000" dirty="0">
                          <a:effectLst/>
                        </a:rPr>
                        <a:t>19,5</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extLst>
                  <a:ext uri="{0D108BD9-81ED-4DB2-BD59-A6C34878D82A}">
                    <a16:rowId xmlns:a16="http://schemas.microsoft.com/office/drawing/2014/main" val="343766742"/>
                  </a:ext>
                </a:extLst>
              </a:tr>
              <a:tr h="453907">
                <a:tc>
                  <a:txBody>
                    <a:bodyPr/>
                    <a:lstStyle/>
                    <a:p>
                      <a:pPr>
                        <a:lnSpc>
                          <a:spcPct val="107000"/>
                        </a:lnSpc>
                        <a:spcAft>
                          <a:spcPts val="0"/>
                        </a:spcAft>
                      </a:pPr>
                      <a:r>
                        <a:rPr lang="es-CL" sz="2200">
                          <a:effectLst/>
                        </a:rPr>
                        <a:t>TOTAL</a:t>
                      </a:r>
                      <a:endParaRPr lang="es-CL" sz="220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tc>
                  <a:txBody>
                    <a:bodyPr/>
                    <a:lstStyle/>
                    <a:p>
                      <a:pPr algn="r">
                        <a:lnSpc>
                          <a:spcPct val="107000"/>
                        </a:lnSpc>
                        <a:spcAft>
                          <a:spcPts val="0"/>
                        </a:spcAft>
                      </a:pPr>
                      <a:r>
                        <a:rPr lang="es-CL" sz="2800" b="1" dirty="0">
                          <a:effectLst/>
                        </a:rPr>
                        <a:t>3.244,0</a:t>
                      </a:r>
                      <a:endParaRPr lang="es-CL"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8815" marR="88815" marT="0" marB="0" anchor="ctr"/>
                </a:tc>
                <a:extLst>
                  <a:ext uri="{0D108BD9-81ED-4DB2-BD59-A6C34878D82A}">
                    <a16:rowId xmlns:a16="http://schemas.microsoft.com/office/drawing/2014/main" val="2054975765"/>
                  </a:ext>
                </a:extLst>
              </a:tr>
            </a:tbl>
          </a:graphicData>
        </a:graphic>
      </p:graphicFrame>
    </p:spTree>
    <p:extLst>
      <p:ext uri="{BB962C8B-B14F-4D97-AF65-F5344CB8AC3E}">
        <p14:creationId xmlns:p14="http://schemas.microsoft.com/office/powerpoint/2010/main" val="33938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9000" b="-9000"/>
          </a:stretch>
        </a:blipFill>
        <a:effectLst/>
      </p:bgPr>
    </p:bg>
    <p:spTree>
      <p:nvGrpSpPr>
        <p:cNvPr id="1" name=""/>
        <p:cNvGrpSpPr/>
        <p:nvPr/>
      </p:nvGrpSpPr>
      <p:grpSpPr>
        <a:xfrm>
          <a:off x="0" y="0"/>
          <a:ext cx="0" cy="0"/>
          <a:chOff x="0" y="0"/>
          <a:chExt cx="0" cy="0"/>
        </a:xfrm>
      </p:grpSpPr>
      <p:sp>
        <p:nvSpPr>
          <p:cNvPr id="29" name="Rectángulo 28"/>
          <p:cNvSpPr/>
          <p:nvPr/>
        </p:nvSpPr>
        <p:spPr>
          <a:xfrm>
            <a:off x="-43653" y="430337"/>
            <a:ext cx="8406837" cy="565950"/>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a:p>
        </p:txBody>
      </p:sp>
      <p:sp>
        <p:nvSpPr>
          <p:cNvPr id="14" name="Rectángulo 13"/>
          <p:cNvSpPr/>
          <p:nvPr/>
        </p:nvSpPr>
        <p:spPr>
          <a:xfrm>
            <a:off x="0" y="1135266"/>
            <a:ext cx="12192000" cy="5328873"/>
          </a:xfrm>
          <a:prstGeom prst="rect">
            <a:avLst/>
          </a:prstGeom>
          <a:solidFill>
            <a:schemeClr val="bg1">
              <a:alpha val="62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L" dirty="0"/>
          </a:p>
        </p:txBody>
      </p:sp>
      <p:sp>
        <p:nvSpPr>
          <p:cNvPr id="2" name="CuadroTexto 1"/>
          <p:cNvSpPr txBox="1"/>
          <p:nvPr/>
        </p:nvSpPr>
        <p:spPr>
          <a:xfrm>
            <a:off x="428532" y="528371"/>
            <a:ext cx="6163337" cy="369332"/>
          </a:xfrm>
          <a:prstGeom prst="rect">
            <a:avLst/>
          </a:prstGeom>
          <a:noFill/>
        </p:spPr>
        <p:txBody>
          <a:bodyPr wrap="square" rtlCol="0">
            <a:spAutoFit/>
          </a:bodyPr>
          <a:lstStyle/>
          <a:p>
            <a:pPr algn="just"/>
            <a:r>
              <a:rPr lang="es-CL" dirty="0" smtClean="0"/>
              <a:t>Principales Avances - </a:t>
            </a:r>
            <a:r>
              <a:rPr lang="es-CL" b="1" dirty="0" smtClean="0">
                <a:solidFill>
                  <a:schemeClr val="accent1">
                    <a:lumMod val="75000"/>
                  </a:schemeClr>
                </a:solidFill>
              </a:rPr>
              <a:t>Agosto 2019</a:t>
            </a:r>
            <a:endParaRPr lang="es-CL" b="1" dirty="0">
              <a:solidFill>
                <a:schemeClr val="accent1">
                  <a:lumMod val="75000"/>
                </a:schemeClr>
              </a:solidFill>
            </a:endParaRPr>
          </a:p>
        </p:txBody>
      </p:sp>
      <p:sp>
        <p:nvSpPr>
          <p:cNvPr id="12" name="Rectángulo redondeado 11"/>
          <p:cNvSpPr/>
          <p:nvPr/>
        </p:nvSpPr>
        <p:spPr>
          <a:xfrm flipH="1">
            <a:off x="230796" y="569316"/>
            <a:ext cx="45719" cy="328388"/>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Rectángulo redondeado 12"/>
          <p:cNvSpPr/>
          <p:nvPr/>
        </p:nvSpPr>
        <p:spPr>
          <a:xfrm flipH="1">
            <a:off x="382813" y="1923926"/>
            <a:ext cx="45719" cy="362531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3" name="Diagrama 2"/>
          <p:cNvGraphicFramePr/>
          <p:nvPr>
            <p:extLst>
              <p:ext uri="{D42A27DB-BD31-4B8C-83A1-F6EECF244321}">
                <p14:modId xmlns:p14="http://schemas.microsoft.com/office/powerpoint/2010/main" val="2712503182"/>
              </p:ext>
            </p:extLst>
          </p:nvPr>
        </p:nvGraphicFramePr>
        <p:xfrm>
          <a:off x="230796" y="2157993"/>
          <a:ext cx="5934873" cy="1786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extLst>
              <p:ext uri="{D42A27DB-BD31-4B8C-83A1-F6EECF244321}">
                <p14:modId xmlns:p14="http://schemas.microsoft.com/office/powerpoint/2010/main" val="3105634591"/>
              </p:ext>
            </p:extLst>
          </p:nvPr>
        </p:nvGraphicFramePr>
        <p:xfrm>
          <a:off x="1885036" y="4458754"/>
          <a:ext cx="6850975" cy="185253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1" name="CuadroTexto 20"/>
          <p:cNvSpPr txBox="1"/>
          <p:nvPr/>
        </p:nvSpPr>
        <p:spPr>
          <a:xfrm>
            <a:off x="428531" y="1303501"/>
            <a:ext cx="2915169" cy="523220"/>
          </a:xfrm>
          <a:prstGeom prst="rect">
            <a:avLst/>
          </a:prstGeom>
          <a:noFill/>
          <a:effectLst/>
        </p:spPr>
        <p:txBody>
          <a:bodyPr wrap="square" rtlCol="0">
            <a:spAutoFit/>
          </a:bodyPr>
          <a:lstStyle/>
          <a:p>
            <a:r>
              <a:rPr lang="es-CL" sz="2800" b="1" dirty="0">
                <a:solidFill>
                  <a:schemeClr val="accent1">
                    <a:lumMod val="75000"/>
                  </a:schemeClr>
                </a:solidFill>
              </a:rPr>
              <a:t>OBRAS PÚBLICAS</a:t>
            </a:r>
          </a:p>
        </p:txBody>
      </p:sp>
      <p:graphicFrame>
        <p:nvGraphicFramePr>
          <p:cNvPr id="7" name="Diagrama 6"/>
          <p:cNvGraphicFramePr/>
          <p:nvPr>
            <p:extLst>
              <p:ext uri="{D42A27DB-BD31-4B8C-83A1-F6EECF244321}">
                <p14:modId xmlns:p14="http://schemas.microsoft.com/office/powerpoint/2010/main" val="836256969"/>
              </p:ext>
            </p:extLst>
          </p:nvPr>
        </p:nvGraphicFramePr>
        <p:xfrm>
          <a:off x="5922114" y="1704700"/>
          <a:ext cx="5808676" cy="274698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00672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Graphic spid="4" grpId="0">
        <p:bldAsOne/>
      </p:bldGraphic>
      <p:bldP spid="21" grpId="0"/>
      <p:bldGraphic spid="7"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3765</TotalTime>
  <Words>2685</Words>
  <Application>Microsoft Office PowerPoint</Application>
  <PresentationFormat>Panorámica</PresentationFormat>
  <Paragraphs>310</Paragraphs>
  <Slides>30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30</vt:i4>
      </vt:variant>
    </vt:vector>
  </HeadingPairs>
  <TitlesOfParts>
    <vt:vector size="37" baseType="lpstr">
      <vt:lpstr>Arial</vt:lpstr>
      <vt:lpstr>Calibri</vt:lpstr>
      <vt:lpstr>Calibri Light</vt:lpstr>
      <vt:lpstr>gobCL</vt:lpstr>
      <vt:lpstr>gobCL Heavy</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Felipe Arturo Montero Viveros</dc:creator>
  <cp:lastModifiedBy>Fernando Muñoz Buigley</cp:lastModifiedBy>
  <cp:revision>471</cp:revision>
  <cp:lastPrinted>2019-06-04T13:47:50Z</cp:lastPrinted>
  <dcterms:created xsi:type="dcterms:W3CDTF">2019-05-22T19:30:42Z</dcterms:created>
  <dcterms:modified xsi:type="dcterms:W3CDTF">2019-10-04T12:14:42Z</dcterms:modified>
</cp:coreProperties>
</file>